
<file path=[Content_Types].xml><?xml version="1.0" encoding="utf-8"?>
<Types xmlns="http://schemas.openxmlformats.org/package/2006/content-types">
  <Default Extension="pdf" ContentType="application/pdf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Masters/slideMaster8.xml" ContentType="application/vnd.openxmlformats-officedocument.presentationml.slideMaster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Masters/slideMaster7.xml" ContentType="application/vnd.openxmlformats-officedocument.presentationml.slideMaster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theme/theme5.xml" ContentType="application/vnd.openxmlformats-officedocument.them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theme/theme9.xml" ContentType="application/vnd.openxmlformats-officedocument.them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46.xml" ContentType="application/vnd.openxmlformats-officedocument.presentationml.slide+xml"/>
  <Override PartName="/ppt/theme/theme8.xml" ContentType="application/vnd.openxmlformats-officedocument.them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</p:sldMasterIdLst>
  <p:notesMasterIdLst>
    <p:notesMasterId r:id="rId59"/>
  </p:notesMasterIdLst>
  <p:sldIdLst>
    <p:sldId id="302" r:id="rId9"/>
    <p:sldId id="334" r:id="rId10"/>
    <p:sldId id="267" r:id="rId11"/>
    <p:sldId id="335" r:id="rId12"/>
    <p:sldId id="303" r:id="rId13"/>
    <p:sldId id="336" r:id="rId14"/>
    <p:sldId id="319" r:id="rId15"/>
    <p:sldId id="320" r:id="rId16"/>
    <p:sldId id="285" r:id="rId17"/>
    <p:sldId id="338" r:id="rId18"/>
    <p:sldId id="276" r:id="rId19"/>
    <p:sldId id="275" r:id="rId20"/>
    <p:sldId id="277" r:id="rId21"/>
    <p:sldId id="282" r:id="rId22"/>
    <p:sldId id="283" r:id="rId23"/>
    <p:sldId id="312" r:id="rId24"/>
    <p:sldId id="298" r:id="rId25"/>
    <p:sldId id="284" r:id="rId26"/>
    <p:sldId id="294" r:id="rId27"/>
    <p:sldId id="295" r:id="rId28"/>
    <p:sldId id="297" r:id="rId29"/>
    <p:sldId id="323" r:id="rId30"/>
    <p:sldId id="296" r:id="rId31"/>
    <p:sldId id="305" r:id="rId32"/>
    <p:sldId id="311" r:id="rId33"/>
    <p:sldId id="292" r:id="rId34"/>
    <p:sldId id="306" r:id="rId35"/>
    <p:sldId id="325" r:id="rId36"/>
    <p:sldId id="307" r:id="rId37"/>
    <p:sldId id="339" r:id="rId38"/>
    <p:sldId id="326" r:id="rId39"/>
    <p:sldId id="314" r:id="rId40"/>
    <p:sldId id="313" r:id="rId41"/>
    <p:sldId id="341" r:id="rId42"/>
    <p:sldId id="286" r:id="rId43"/>
    <p:sldId id="288" r:id="rId44"/>
    <p:sldId id="287" r:id="rId45"/>
    <p:sldId id="289" r:id="rId46"/>
    <p:sldId id="293" r:id="rId47"/>
    <p:sldId id="321" r:id="rId48"/>
    <p:sldId id="327" r:id="rId49"/>
    <p:sldId id="317" r:id="rId50"/>
    <p:sldId id="316" r:id="rId51"/>
    <p:sldId id="318" r:id="rId52"/>
    <p:sldId id="308" r:id="rId53"/>
    <p:sldId id="310" r:id="rId54"/>
    <p:sldId id="328" r:id="rId55"/>
    <p:sldId id="342" r:id="rId56"/>
    <p:sldId id="329" r:id="rId57"/>
    <p:sldId id="301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EFA77"/>
    <a:srgbClr val="8686F9"/>
    <a:srgbClr val="0080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0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A53BE-A53D-F643-B658-781E434AF3D0}" type="datetimeFigureOut">
              <a:rPr lang="en-US" smtClean="0"/>
              <a:pPr/>
              <a:t>9/12/11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0AA52-4DD8-EE42-987F-6F9678AD0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AA52-4DD8-EE42-987F-6F9678AD063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AA52-4DD8-EE42-987F-6F9678AD063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&amp;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f(m_c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= \frac{4\pi}{G}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frac{(a_p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\sin i)^3}{P_b^2}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&amp;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frac{(m_c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\sin i)^3}{((m_c + m_p)^2}  =  7.85(1) \times 10^{-10}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M}_\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odot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 1.15 \times 10^{-3}{\rm\,M}_\odot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 23{\rm\,g\,cm}^{-3}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AA52-4DD8-EE42-987F-6F9678AD0638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AA52-4DD8-EE42-987F-6F9678AD0638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&amp;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f(m_c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= \frac{4\pi}{G}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frac{(a_p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\sin i)^3}{P_b^2}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&amp;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frac{(m_c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\sin i)^3}{((m_c + m_p)^2}  =  7.85(1) \times 10^{-10}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M}_\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odot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 1.15 \times 10^{-3}{\rm\,M}_\odot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rho_c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 23{\rm\,g\,cm}^{-3}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AA52-4DD8-EE42-987F-6F9678AD0638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Neutron stars: end points of stellar evolution</a:t>
            </a:r>
          </a:p>
          <a:p>
            <a:r>
              <a:rPr lang="en-US" dirty="0" smtClean="0"/>
              <a:t>can tell us about </a:t>
            </a:r>
            <a:r>
              <a:rPr lang="en-US" dirty="0" err="1" smtClean="0"/>
              <a:t>funda</a:t>
            </a:r>
            <a:r>
              <a:rPr lang="en-US" dirty="0" smtClean="0"/>
              <a:t> quest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AA52-4DD8-EE42-987F-6F9678AD063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PSR J1903+0327 = 1.67 +- 0.01 </a:t>
            </a:r>
            <a:r>
              <a:rPr lang="en-US" dirty="0" err="1" smtClean="0"/>
              <a:t>Msun</a:t>
            </a:r>
            <a:r>
              <a:rPr lang="en-US" dirty="0" smtClean="0"/>
              <a:t> (NS + MS); PSR J1614-2230</a:t>
            </a:r>
            <a:r>
              <a:rPr lang="en-US" baseline="0" dirty="0" smtClean="0"/>
              <a:t> = 1.97 +- 0.04 </a:t>
            </a:r>
            <a:r>
              <a:rPr lang="en-US" baseline="0" dirty="0" err="1" smtClean="0"/>
              <a:t>Msun</a:t>
            </a:r>
            <a:r>
              <a:rPr lang="en-US" baseline="0" dirty="0" smtClean="0"/>
              <a:t> (NS + WD)</a:t>
            </a:r>
          </a:p>
          <a:p>
            <a:r>
              <a:rPr lang="en-US" baseline="0" dirty="0" smtClean="0"/>
              <a:t>talk about radii !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Lattimer</a:t>
            </a:r>
            <a:r>
              <a:rPr lang="en-US" dirty="0" smtClean="0"/>
              <a:t> &amp; </a:t>
            </a:r>
            <a:r>
              <a:rPr lang="en-US" dirty="0" err="1" smtClean="0"/>
              <a:t>Prakhash</a:t>
            </a:r>
            <a:r>
              <a:rPr lang="en-US" dirty="0" smtClean="0"/>
              <a:t>,</a:t>
            </a:r>
            <a:r>
              <a:rPr lang="en-US" baseline="0" dirty="0" smtClean="0"/>
              <a:t> Physics Reports, 442, Issue 1-6, pp. 109-165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AA52-4DD8-EE42-987F-6F9678AD063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Armed with these equations, we can</a:t>
            </a:r>
            <a:r>
              <a:rPr lang="en-US" baseline="0" dirty="0" smtClean="0"/>
              <a:t> go and measure masses of neutron stars, and look at the mass distributions.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AA52-4DD8-EE42-987F-6F9678AD063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what we see, is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AA52-4DD8-EE42-987F-6F9678AD063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Dotted line: mean,</a:t>
            </a:r>
            <a:r>
              <a:rPr lang="en-US" baseline="0" dirty="0" smtClean="0"/>
              <a:t> Dashed line: weighted mean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AA52-4DD8-EE42-987F-6F9678AD063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Dotted line: mean,</a:t>
            </a:r>
            <a:r>
              <a:rPr lang="en-US" baseline="0" smtClean="0"/>
              <a:t> Dashed line: weighted mean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AA52-4DD8-EE42-987F-6F9678AD063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PSR J1903+0327 = 1.67 +- 0.01 </a:t>
            </a:r>
            <a:r>
              <a:rPr lang="en-US" dirty="0" err="1" smtClean="0"/>
              <a:t>Msun</a:t>
            </a:r>
            <a:r>
              <a:rPr lang="en-US" dirty="0" smtClean="0"/>
              <a:t> (NS + MS)</a:t>
            </a:r>
          </a:p>
          <a:p>
            <a:r>
              <a:rPr lang="en-US" dirty="0" smtClean="0"/>
              <a:t>PSR J1614-2230</a:t>
            </a:r>
            <a:r>
              <a:rPr lang="en-US" baseline="0" dirty="0" smtClean="0"/>
              <a:t> = 1.97 +- 0.04 </a:t>
            </a:r>
            <a:r>
              <a:rPr lang="en-US" baseline="0" dirty="0" err="1" smtClean="0"/>
              <a:t>Msun</a:t>
            </a:r>
            <a:r>
              <a:rPr lang="en-US" baseline="0" dirty="0" smtClean="0"/>
              <a:t> (NS + WD)</a:t>
            </a:r>
          </a:p>
          <a:p>
            <a:r>
              <a:rPr lang="en-US" baseline="0" dirty="0" smtClean="0"/>
              <a:t>Radii can change a bit if accreting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Lattimer</a:t>
            </a:r>
            <a:r>
              <a:rPr lang="en-US" dirty="0" smtClean="0"/>
              <a:t> &amp; </a:t>
            </a:r>
            <a:r>
              <a:rPr lang="en-US" dirty="0" err="1" smtClean="0"/>
              <a:t>Prakhash</a:t>
            </a:r>
            <a:r>
              <a:rPr lang="en-US" dirty="0" smtClean="0"/>
              <a:t>,</a:t>
            </a:r>
            <a:r>
              <a:rPr lang="en-US" baseline="0" dirty="0" smtClean="0"/>
              <a:t> Physics Reports, 442, Issue 1-6, pp. 109-165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AA52-4DD8-EE42-987F-6F9678AD063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&amp;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f(m_c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= \frac{4\pi}{G}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frac{(a_p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\sin i)^3}{P_b^2}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&amp;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frac{(m_c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\sin i)^3}{((m_c + m_p)^2}  =  7.85(1) \times 10^{-10}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M}_\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odot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 1.15 \times 10^{-3}{\rm\,M}_\odot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 23{\rm\,g\,cm}^{-3}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AA52-4DD8-EE42-987F-6F9678AD063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331-C734-BE42-AC68-DF5A570874B2}" type="datetimeFigureOut">
              <a:rPr lang="en-US" smtClean="0"/>
              <a:pPr/>
              <a:t>9/12/11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E750-7494-704F-A051-C0B1C029A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331-C734-BE42-AC68-DF5A570874B2}" type="datetimeFigureOut">
              <a:rPr lang="en-US" smtClean="0"/>
              <a:pPr/>
              <a:t>9/12/11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E750-7494-704F-A051-C0B1C029A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331-C734-BE42-AC68-DF5A570874B2}" type="datetimeFigureOut">
              <a:rPr lang="en-US" smtClean="0"/>
              <a:pPr/>
              <a:t>9/12/11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E750-7494-704F-A051-C0B1C029A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331-C734-BE42-AC68-DF5A57087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E750-7494-704F-A051-C0B1C029A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331-C734-BE42-AC68-DF5A57087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E750-7494-704F-A051-C0B1C029A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331-C734-BE42-AC68-DF5A57087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E750-7494-704F-A051-C0B1C029A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331-C734-BE42-AC68-DF5A57087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E750-7494-704F-A051-C0B1C029A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331-C734-BE42-AC68-DF5A57087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E750-7494-704F-A051-C0B1C029A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331-C734-BE42-AC68-DF5A57087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E750-7494-704F-A051-C0B1C029A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331-C734-BE42-AC68-DF5A57087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E750-7494-704F-A051-C0B1C029A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331-C734-BE42-AC68-DF5A570874B2}" type="datetimeFigureOut">
              <a:rPr lang="en-US" smtClean="0"/>
              <a:pPr/>
              <a:t>9/12/11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E750-7494-704F-A051-C0B1C029A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331-C734-BE42-AC68-DF5A570874B2}" type="datetimeFigureOut">
              <a:rPr lang="en-US" smtClean="0"/>
              <a:pPr/>
              <a:t>9/12/11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E750-7494-704F-A051-C0B1C029A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331-C734-BE42-AC68-DF5A570874B2}" type="datetimeFigureOut">
              <a:rPr lang="en-US" smtClean="0"/>
              <a:pPr/>
              <a:t>9/12/11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E750-7494-704F-A051-C0B1C029A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331-C734-BE42-AC68-DF5A570874B2}" type="datetimeFigureOut">
              <a:rPr lang="en-US" smtClean="0"/>
              <a:pPr/>
              <a:t>9/12/11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E750-7494-704F-A051-C0B1C029A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331-C734-BE42-AC68-DF5A570874B2}" type="datetimeFigureOut">
              <a:rPr lang="en-US" smtClean="0"/>
              <a:pPr/>
              <a:t>9/12/11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E750-7494-704F-A051-C0B1C029A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331-C734-BE42-AC68-DF5A570874B2}" type="datetimeFigureOut">
              <a:rPr lang="en-US" smtClean="0"/>
              <a:pPr/>
              <a:t>9/12/11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E750-7494-704F-A051-C0B1C029A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331-C734-BE42-AC68-DF5A570874B2}" type="datetimeFigureOut">
              <a:rPr lang="en-US" smtClean="0"/>
              <a:pPr/>
              <a:t>9/12/11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E750-7494-704F-A051-C0B1C029A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4331-C734-BE42-AC68-DF5A570874B2}" type="datetimeFigureOut">
              <a:rPr lang="en-US" smtClean="0"/>
              <a:pPr/>
              <a:t>9/12/11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E750-7494-704F-A051-C0B1C029A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919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74331-C734-BE42-AC68-DF5A570874B2}" type="datetimeFigureOut">
              <a:rPr lang="en-US" smtClean="0"/>
              <a:pPr/>
              <a:t>9/12/11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E750-7494-704F-A051-C0B1C029A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919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74331-C734-BE42-AC68-DF5A57087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E750-7494-704F-A051-C0B1C029A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919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74331-C734-BE42-AC68-DF5A57087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E750-7494-704F-A051-C0B1C029A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919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74331-C734-BE42-AC68-DF5A57087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E750-7494-704F-A051-C0B1C029A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919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74331-C734-BE42-AC68-DF5A57087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E750-7494-704F-A051-C0B1C029A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919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74331-C734-BE42-AC68-DF5A57087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E750-7494-704F-A051-C0B1C029A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919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74331-C734-BE42-AC68-DF5A57087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E750-7494-704F-A051-C0B1C029A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919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74331-C734-BE42-AC68-DF5A57087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E750-7494-704F-A051-C0B1C029A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6" Type="http://schemas.openxmlformats.org/officeDocument/2006/relationships/image" Target="../media/image22.pdf"/><Relationship Id="rId7" Type="http://schemas.openxmlformats.org/officeDocument/2006/relationships/image" Target="../media/image23.png"/><Relationship Id="rId8" Type="http://schemas.openxmlformats.org/officeDocument/2006/relationships/image" Target="../media/image24.pdf"/><Relationship Id="rId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8.pdf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Relationship Id="rId3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1.pdf"/><Relationship Id="rId3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Weighing in on Neutron Stars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Varun Bhalerao</a:t>
            </a:r>
          </a:p>
          <a:p>
            <a:r>
              <a:rPr lang="en-US" sz="2400" dirty="0" smtClean="0"/>
              <a:t>California Institute of Technology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77481" y="5638800"/>
            <a:ext cx="678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</a:rPr>
              <a:t>Collaborators: F. Harrison, S. </a:t>
            </a:r>
            <a:r>
              <a:rPr lang="en-US" dirty="0" err="1" smtClean="0">
                <a:solidFill>
                  <a:srgbClr val="7F7F7F"/>
                </a:solidFill>
              </a:rPr>
              <a:t>Kulkarni</a:t>
            </a:r>
            <a:r>
              <a:rPr lang="en-US" dirty="0" smtClean="0">
                <a:solidFill>
                  <a:srgbClr val="7F7F7F"/>
                </a:solidFill>
              </a:rPr>
              <a:t>, Marten van </a:t>
            </a:r>
            <a:r>
              <a:rPr lang="en-US" dirty="0" err="1" smtClean="0">
                <a:solidFill>
                  <a:srgbClr val="7F7F7F"/>
                </a:solidFill>
              </a:rPr>
              <a:t>Kerkwijk</a:t>
            </a:r>
            <a:r>
              <a:rPr lang="en-US" dirty="0" smtClean="0">
                <a:solidFill>
                  <a:srgbClr val="7F7F7F"/>
                </a:solidFill>
              </a:rPr>
              <a:t>, and others</a:t>
            </a: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How? What?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Observations &amp;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 rot="2700000">
            <a:off x="1091484" y="2133829"/>
            <a:ext cx="2700563" cy="2581395"/>
            <a:chOff x="375590" y="431971"/>
            <a:chExt cx="2711080" cy="2204534"/>
          </a:xfrm>
        </p:grpSpPr>
        <p:sp>
          <p:nvSpPr>
            <p:cNvPr id="39" name="Freeform 38"/>
            <p:cNvSpPr/>
            <p:nvPr/>
          </p:nvSpPr>
          <p:spPr>
            <a:xfrm>
              <a:off x="1785105" y="431971"/>
              <a:ext cx="1301565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40" name="Freeform 39"/>
            <p:cNvSpPr/>
            <p:nvPr/>
          </p:nvSpPr>
          <p:spPr>
            <a:xfrm flipH="1">
              <a:off x="375590" y="431971"/>
              <a:ext cx="1301565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747005" y="431971"/>
              <a:ext cx="741588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967317" y="431971"/>
              <a:ext cx="741588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35" name="Collate 34"/>
          <p:cNvSpPr/>
          <p:nvPr/>
        </p:nvSpPr>
        <p:spPr>
          <a:xfrm rot="2700000">
            <a:off x="2261397" y="1100419"/>
            <a:ext cx="361495" cy="4648217"/>
          </a:xfrm>
          <a:prstGeom prst="flowChartCollate">
            <a:avLst/>
          </a:prstGeom>
          <a:gradFill flip="none" rotWithShape="1">
            <a:gsLst>
              <a:gs pos="45000">
                <a:srgbClr val="FFFF66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2440630" y="2549883"/>
            <a:ext cx="4378504" cy="1724350"/>
          </a:xfrm>
          <a:prstGeom prst="ellips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742095" y="2724856"/>
            <a:ext cx="1399341" cy="139934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343774" y="3424149"/>
            <a:ext cx="2195983" cy="757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Arc 37"/>
          <p:cNvSpPr/>
          <p:nvPr/>
        </p:nvSpPr>
        <p:spPr>
          <a:xfrm>
            <a:off x="2244187" y="2252928"/>
            <a:ext cx="392209" cy="227550"/>
          </a:xfrm>
          <a:prstGeom prst="arc">
            <a:avLst>
              <a:gd name="adj1" fmla="val 16987172"/>
              <a:gd name="adj2" fmla="val 10647805"/>
            </a:avLst>
          </a:prstGeom>
          <a:ln>
            <a:solidFill>
              <a:schemeClr val="tx1"/>
            </a:solidFill>
            <a:head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grpSp>
        <p:nvGrpSpPr>
          <p:cNvPr id="3" name="Group 11"/>
          <p:cNvGrpSpPr/>
          <p:nvPr/>
        </p:nvGrpSpPr>
        <p:grpSpPr>
          <a:xfrm rot="19712411">
            <a:off x="4495783" y="2074245"/>
            <a:ext cx="4648217" cy="2700563"/>
            <a:chOff x="118036" y="2074245"/>
            <a:chExt cx="4648217" cy="2700563"/>
          </a:xfrm>
        </p:grpSpPr>
        <p:grpSp>
          <p:nvGrpSpPr>
            <p:cNvPr id="4" name="Group 24"/>
            <p:cNvGrpSpPr/>
            <p:nvPr/>
          </p:nvGrpSpPr>
          <p:grpSpPr>
            <a:xfrm rot="2700000">
              <a:off x="1091484" y="2133829"/>
              <a:ext cx="2700563" cy="2581395"/>
              <a:chOff x="375590" y="431971"/>
              <a:chExt cx="2711080" cy="2204534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1785105" y="431971"/>
                <a:ext cx="1301565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9" name="Freeform 18"/>
              <p:cNvSpPr/>
              <p:nvPr/>
            </p:nvSpPr>
            <p:spPr>
              <a:xfrm flipH="1">
                <a:off x="375590" y="431971"/>
                <a:ext cx="1301565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1747005" y="431971"/>
                <a:ext cx="741588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1" name="Freeform 20"/>
              <p:cNvSpPr/>
              <p:nvPr/>
            </p:nvSpPr>
            <p:spPr>
              <a:xfrm flipH="1">
                <a:off x="967317" y="431971"/>
                <a:ext cx="741588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14" name="Collate 13"/>
            <p:cNvSpPr/>
            <p:nvPr/>
          </p:nvSpPr>
          <p:spPr>
            <a:xfrm rot="2700000">
              <a:off x="2261397" y="1100419"/>
              <a:ext cx="361495" cy="4648217"/>
            </a:xfrm>
            <a:prstGeom prst="flowChartCollate">
              <a:avLst/>
            </a:prstGeom>
            <a:gradFill flip="none" rotWithShape="1">
              <a:gsLst>
                <a:gs pos="45000">
                  <a:srgbClr val="FFFF66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42095" y="2724856"/>
              <a:ext cx="1399341" cy="139934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41285" y="317798"/>
            <a:ext cx="39157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+mj-lt"/>
              </a:rPr>
              <a:t>NS – NS binaries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 rot="2700000">
            <a:off x="1091484" y="2133829"/>
            <a:ext cx="2700563" cy="2581395"/>
            <a:chOff x="375590" y="431971"/>
            <a:chExt cx="2711080" cy="2204534"/>
          </a:xfrm>
        </p:grpSpPr>
        <p:sp>
          <p:nvSpPr>
            <p:cNvPr id="39" name="Freeform 38"/>
            <p:cNvSpPr/>
            <p:nvPr/>
          </p:nvSpPr>
          <p:spPr>
            <a:xfrm>
              <a:off x="1785105" y="431971"/>
              <a:ext cx="1301565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40" name="Freeform 39"/>
            <p:cNvSpPr/>
            <p:nvPr/>
          </p:nvSpPr>
          <p:spPr>
            <a:xfrm flipH="1">
              <a:off x="375590" y="431971"/>
              <a:ext cx="1301565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747005" y="431971"/>
              <a:ext cx="741588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967317" y="431971"/>
              <a:ext cx="741588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35" name="Collate 34"/>
          <p:cNvSpPr/>
          <p:nvPr/>
        </p:nvSpPr>
        <p:spPr>
          <a:xfrm rot="2700000">
            <a:off x="2261397" y="1100419"/>
            <a:ext cx="361495" cy="4648217"/>
          </a:xfrm>
          <a:prstGeom prst="flowChartCollate">
            <a:avLst/>
          </a:prstGeom>
          <a:gradFill flip="none" rotWithShape="1">
            <a:gsLst>
              <a:gs pos="45000">
                <a:srgbClr val="FFFF66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2440630" y="2549883"/>
            <a:ext cx="4378504" cy="1724350"/>
          </a:xfrm>
          <a:prstGeom prst="ellips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742095" y="2724856"/>
            <a:ext cx="1399341" cy="139934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343774" y="3424149"/>
            <a:ext cx="2195983" cy="757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Arc 37"/>
          <p:cNvSpPr/>
          <p:nvPr/>
        </p:nvSpPr>
        <p:spPr>
          <a:xfrm>
            <a:off x="2244187" y="2252928"/>
            <a:ext cx="392209" cy="227550"/>
          </a:xfrm>
          <a:prstGeom prst="arc">
            <a:avLst>
              <a:gd name="adj1" fmla="val 16987172"/>
              <a:gd name="adj2" fmla="val 10647805"/>
            </a:avLst>
          </a:prstGeom>
          <a:ln>
            <a:solidFill>
              <a:schemeClr val="tx1"/>
            </a:solidFill>
            <a:head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grpSp>
        <p:nvGrpSpPr>
          <p:cNvPr id="3" name="Group 11"/>
          <p:cNvGrpSpPr/>
          <p:nvPr/>
        </p:nvGrpSpPr>
        <p:grpSpPr>
          <a:xfrm rot="19712411">
            <a:off x="4495783" y="2074245"/>
            <a:ext cx="4648217" cy="2700563"/>
            <a:chOff x="118036" y="2074245"/>
            <a:chExt cx="4648217" cy="2700563"/>
          </a:xfrm>
        </p:grpSpPr>
        <p:grpSp>
          <p:nvGrpSpPr>
            <p:cNvPr id="4" name="Group 24"/>
            <p:cNvGrpSpPr/>
            <p:nvPr/>
          </p:nvGrpSpPr>
          <p:grpSpPr>
            <a:xfrm rot="2700000">
              <a:off x="1091484" y="2133829"/>
              <a:ext cx="2700563" cy="2581395"/>
              <a:chOff x="375590" y="431971"/>
              <a:chExt cx="2711080" cy="2204534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1785105" y="431971"/>
                <a:ext cx="1301565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9" name="Freeform 18"/>
              <p:cNvSpPr/>
              <p:nvPr/>
            </p:nvSpPr>
            <p:spPr>
              <a:xfrm flipH="1">
                <a:off x="375590" y="431971"/>
                <a:ext cx="1301565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1747005" y="431971"/>
                <a:ext cx="741588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1" name="Freeform 20"/>
              <p:cNvSpPr/>
              <p:nvPr/>
            </p:nvSpPr>
            <p:spPr>
              <a:xfrm flipH="1">
                <a:off x="967317" y="431971"/>
                <a:ext cx="741588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14" name="Collate 13"/>
            <p:cNvSpPr/>
            <p:nvPr/>
          </p:nvSpPr>
          <p:spPr>
            <a:xfrm rot="2700000">
              <a:off x="2261397" y="1100419"/>
              <a:ext cx="361495" cy="4648217"/>
            </a:xfrm>
            <a:prstGeom prst="flowChartCollate">
              <a:avLst/>
            </a:prstGeom>
            <a:gradFill flip="none" rotWithShape="1">
              <a:gsLst>
                <a:gs pos="45000">
                  <a:srgbClr val="FFFF66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42095" y="2724856"/>
              <a:ext cx="1399341" cy="139934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741285" y="317798"/>
            <a:ext cx="39157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+mj-lt"/>
              </a:rPr>
              <a:t>NS – NS binaries</a:t>
            </a:r>
            <a:endParaRPr lang="en-US" sz="4400" dirty="0">
              <a:latin typeface="+mj-lt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Formed in quick succession</a:t>
            </a:r>
          </a:p>
          <a:p>
            <a:r>
              <a:rPr lang="en-US" dirty="0" smtClean="0"/>
              <a:t>Relatively “pristine” neutron stars</a:t>
            </a:r>
          </a:p>
          <a:p>
            <a:endParaRPr lang="en-US" dirty="0" smtClean="0"/>
          </a:p>
          <a:p>
            <a:r>
              <a:rPr lang="en-US" dirty="0" smtClean="0"/>
              <a:t>Measure inclination and masses from relativistic effects:</a:t>
            </a:r>
          </a:p>
          <a:p>
            <a:pPr lvl="1"/>
            <a:r>
              <a:rPr lang="en-US" dirty="0" smtClean="0"/>
              <a:t>Advance of </a:t>
            </a:r>
            <a:r>
              <a:rPr lang="en-US" dirty="0" err="1" smtClean="0"/>
              <a:t>periastron</a:t>
            </a:r>
            <a:endParaRPr lang="en-US" dirty="0" smtClean="0"/>
          </a:p>
          <a:p>
            <a:pPr lvl="1"/>
            <a:r>
              <a:rPr lang="en-US" dirty="0" smtClean="0"/>
              <a:t>Transverse </a:t>
            </a:r>
            <a:r>
              <a:rPr lang="en-US" dirty="0" err="1" smtClean="0"/>
              <a:t>doppler</a:t>
            </a:r>
            <a:r>
              <a:rPr lang="en-US" dirty="0" smtClean="0"/>
              <a:t> shift + Gravitational </a:t>
            </a:r>
            <a:r>
              <a:rPr lang="en-US" dirty="0" err="1" smtClean="0"/>
              <a:t>redshift</a:t>
            </a:r>
            <a:endParaRPr lang="en-US" dirty="0" smtClean="0"/>
          </a:p>
          <a:p>
            <a:pPr lvl="1"/>
            <a:r>
              <a:rPr lang="en-US" dirty="0" smtClean="0"/>
              <a:t>Orbital decay by gravitational waves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 rot="2700000">
            <a:off x="1091484" y="2133829"/>
            <a:ext cx="2700563" cy="2581395"/>
            <a:chOff x="375590" y="431971"/>
            <a:chExt cx="2711080" cy="2204534"/>
          </a:xfrm>
        </p:grpSpPr>
        <p:sp>
          <p:nvSpPr>
            <p:cNvPr id="39" name="Freeform 38"/>
            <p:cNvSpPr/>
            <p:nvPr/>
          </p:nvSpPr>
          <p:spPr>
            <a:xfrm>
              <a:off x="1785105" y="431971"/>
              <a:ext cx="1301565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40" name="Freeform 39"/>
            <p:cNvSpPr/>
            <p:nvPr/>
          </p:nvSpPr>
          <p:spPr>
            <a:xfrm flipH="1">
              <a:off x="375590" y="431971"/>
              <a:ext cx="1301565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747005" y="431971"/>
              <a:ext cx="741588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967317" y="431971"/>
              <a:ext cx="741588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35" name="Collate 34"/>
          <p:cNvSpPr/>
          <p:nvPr/>
        </p:nvSpPr>
        <p:spPr>
          <a:xfrm rot="2700000">
            <a:off x="2261397" y="1100419"/>
            <a:ext cx="361495" cy="4648217"/>
          </a:xfrm>
          <a:prstGeom prst="flowChartCollate">
            <a:avLst/>
          </a:prstGeom>
          <a:gradFill flip="none" rotWithShape="1">
            <a:gsLst>
              <a:gs pos="45000">
                <a:srgbClr val="FFFF66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2440630" y="2549883"/>
            <a:ext cx="4378504" cy="1724350"/>
          </a:xfrm>
          <a:prstGeom prst="ellips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742095" y="2724856"/>
            <a:ext cx="1399341" cy="139934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343774" y="3424149"/>
            <a:ext cx="2195983" cy="757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Arc 37"/>
          <p:cNvSpPr/>
          <p:nvPr/>
        </p:nvSpPr>
        <p:spPr>
          <a:xfrm>
            <a:off x="2244187" y="2252928"/>
            <a:ext cx="392209" cy="227550"/>
          </a:xfrm>
          <a:prstGeom prst="arc">
            <a:avLst>
              <a:gd name="adj1" fmla="val 16987172"/>
              <a:gd name="adj2" fmla="val 10647805"/>
            </a:avLst>
          </a:prstGeom>
          <a:ln>
            <a:solidFill>
              <a:schemeClr val="tx1"/>
            </a:solidFill>
            <a:head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grpSp>
        <p:nvGrpSpPr>
          <p:cNvPr id="3" name="Group 11"/>
          <p:cNvGrpSpPr/>
          <p:nvPr/>
        </p:nvGrpSpPr>
        <p:grpSpPr>
          <a:xfrm rot="19712411">
            <a:off x="4495783" y="2074245"/>
            <a:ext cx="4648217" cy="2700563"/>
            <a:chOff x="118036" y="2074245"/>
            <a:chExt cx="4648217" cy="2700563"/>
          </a:xfrm>
        </p:grpSpPr>
        <p:grpSp>
          <p:nvGrpSpPr>
            <p:cNvPr id="4" name="Group 24"/>
            <p:cNvGrpSpPr/>
            <p:nvPr/>
          </p:nvGrpSpPr>
          <p:grpSpPr>
            <a:xfrm rot="2700000">
              <a:off x="1091484" y="2133829"/>
              <a:ext cx="2700563" cy="2581395"/>
              <a:chOff x="375590" y="431971"/>
              <a:chExt cx="2711080" cy="2204534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1785105" y="431971"/>
                <a:ext cx="1301565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9" name="Freeform 18"/>
              <p:cNvSpPr/>
              <p:nvPr/>
            </p:nvSpPr>
            <p:spPr>
              <a:xfrm flipH="1">
                <a:off x="375590" y="431971"/>
                <a:ext cx="1301565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1747005" y="431971"/>
                <a:ext cx="741588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1" name="Freeform 20"/>
              <p:cNvSpPr/>
              <p:nvPr/>
            </p:nvSpPr>
            <p:spPr>
              <a:xfrm flipH="1">
                <a:off x="967317" y="431971"/>
                <a:ext cx="741588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14" name="Collate 13"/>
            <p:cNvSpPr/>
            <p:nvPr/>
          </p:nvSpPr>
          <p:spPr>
            <a:xfrm rot="2700000">
              <a:off x="2261397" y="1100419"/>
              <a:ext cx="361495" cy="4648217"/>
            </a:xfrm>
            <a:prstGeom prst="flowChartCollate">
              <a:avLst/>
            </a:prstGeom>
            <a:gradFill flip="none" rotWithShape="1">
              <a:gsLst>
                <a:gs pos="45000">
                  <a:srgbClr val="FFFF66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42095" y="2724856"/>
              <a:ext cx="1399341" cy="139934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741285" y="317798"/>
            <a:ext cx="39157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+mj-lt"/>
              </a:rPr>
              <a:t>NS – NS binaries</a:t>
            </a:r>
            <a:endParaRPr lang="en-US" sz="4400" dirty="0">
              <a:latin typeface="+mj-lt"/>
            </a:endParaRPr>
          </a:p>
        </p:txBody>
      </p:sp>
      <p:pic>
        <p:nvPicPr>
          <p:cNvPr id="28" name="Content Placeholder 27" descr="mass_figure_nsns.png"/>
          <p:cNvPicPr>
            <a:picLocks noGrp="1" noChangeAspect="1"/>
          </p:cNvPicPr>
          <p:nvPr>
            <p:ph idx="1"/>
          </p:nvPr>
        </p:nvPicPr>
        <p:blipFill>
          <a:blip r:embed="rId3"/>
          <a:srcRect t="-4226" b="-4226"/>
          <a:stretch>
            <a:fillRect/>
          </a:stretch>
        </p:blipFill>
        <p:spPr/>
      </p:pic>
      <p:sp>
        <p:nvSpPr>
          <p:cNvPr id="25" name="TextBox 24"/>
          <p:cNvSpPr txBox="1"/>
          <p:nvPr/>
        </p:nvSpPr>
        <p:spPr>
          <a:xfrm>
            <a:off x="5970234" y="6488668"/>
            <a:ext cx="317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Source: </a:t>
            </a:r>
            <a:r>
              <a:rPr lang="en-US" dirty="0" err="1" smtClean="0"/>
              <a:t>www.stellarcollapse.org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/>
          <p:nvPr/>
        </p:nvGrpSpPr>
        <p:grpSpPr>
          <a:xfrm rot="2700000">
            <a:off x="1751957" y="2810638"/>
            <a:ext cx="1350282" cy="1290698"/>
            <a:chOff x="375590" y="431971"/>
            <a:chExt cx="2711080" cy="2204534"/>
          </a:xfrm>
        </p:grpSpPr>
        <p:sp>
          <p:nvSpPr>
            <p:cNvPr id="39" name="Freeform 38"/>
            <p:cNvSpPr/>
            <p:nvPr/>
          </p:nvSpPr>
          <p:spPr>
            <a:xfrm>
              <a:off x="1785105" y="431971"/>
              <a:ext cx="1301565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40" name="Freeform 39"/>
            <p:cNvSpPr/>
            <p:nvPr/>
          </p:nvSpPr>
          <p:spPr>
            <a:xfrm flipH="1">
              <a:off x="375590" y="431971"/>
              <a:ext cx="1301565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747005" y="431971"/>
              <a:ext cx="741588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967317" y="431971"/>
              <a:ext cx="741588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35" name="Collate 34"/>
          <p:cNvSpPr/>
          <p:nvPr/>
        </p:nvSpPr>
        <p:spPr>
          <a:xfrm rot="2700000">
            <a:off x="2336914" y="2293933"/>
            <a:ext cx="180748" cy="2324109"/>
          </a:xfrm>
          <a:prstGeom prst="flowChartCollate">
            <a:avLst/>
          </a:prstGeom>
          <a:gradFill flip="none" rotWithShape="1">
            <a:gsLst>
              <a:gs pos="45000">
                <a:srgbClr val="FFFF66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Oval 14"/>
          <p:cNvSpPr/>
          <p:nvPr/>
        </p:nvSpPr>
        <p:spPr>
          <a:xfrm>
            <a:off x="2440630" y="2549883"/>
            <a:ext cx="4378504" cy="1724350"/>
          </a:xfrm>
          <a:prstGeom prst="ellips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077263" y="3106152"/>
            <a:ext cx="699671" cy="6996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50914" y="1956070"/>
            <a:ext cx="2937310" cy="293731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00"/>
              </a:gs>
              <a:gs pos="3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41285" y="317798"/>
            <a:ext cx="41413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+mj-lt"/>
              </a:rPr>
              <a:t>NS – WD binaries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 – WD binaries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Birth: Massive star + low / intermediate mass star</a:t>
            </a:r>
          </a:p>
          <a:p>
            <a:r>
              <a:rPr lang="en-US" dirty="0" smtClean="0"/>
              <a:t>Massive star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NS</a:t>
            </a:r>
          </a:p>
          <a:p>
            <a:pPr lvl="1"/>
            <a:r>
              <a:rPr lang="en-US" dirty="0" smtClean="0"/>
              <a:t>Binary orbit should survive</a:t>
            </a:r>
          </a:p>
          <a:p>
            <a:r>
              <a:rPr lang="en-US" dirty="0" smtClean="0"/>
              <a:t>Companion loses mass in evolution</a:t>
            </a:r>
          </a:p>
          <a:p>
            <a:r>
              <a:rPr lang="en-US" dirty="0" smtClean="0"/>
              <a:t>Mass transfer may spin up NS</a:t>
            </a:r>
          </a:p>
          <a:p>
            <a:pPr lvl="1"/>
            <a:r>
              <a:rPr lang="en-US" dirty="0" smtClean="0"/>
              <a:t>Millisecond pulsar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sr1614-ppdot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13684" t="36356" r="14734" b="8326"/>
              <a:stretch>
                <a:fillRect/>
              </a:stretch>
            </p:blipFill>
          </mc:Choice>
          <mc:Fallback>
            <p:blipFill>
              <a:blip r:embed="rId4"/>
              <a:srcRect l="13684" t="36356" r="14734" b="8326"/>
              <a:stretch>
                <a:fillRect/>
              </a:stretch>
            </p:blipFill>
          </mc:Fallback>
        </mc:AlternateContent>
        <p:spPr>
          <a:xfrm>
            <a:off x="1592356" y="686492"/>
            <a:ext cx="5920114" cy="5920558"/>
          </a:xfr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448441" y="6373203"/>
            <a:ext cx="8695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Bhalerao &amp; </a:t>
            </a:r>
            <a:r>
              <a:rPr lang="en-US" sz="2400" dirty="0" err="1" smtClean="0"/>
              <a:t>Kulkarni</a:t>
            </a:r>
            <a:r>
              <a:rPr lang="en-US" sz="2400" dirty="0" smtClean="0"/>
              <a:t>, </a:t>
            </a:r>
            <a:r>
              <a:rPr lang="en-US" sz="2400" dirty="0" err="1" smtClean="0"/>
              <a:t>ApJ</a:t>
            </a:r>
            <a:r>
              <a:rPr lang="en-US" sz="2400" dirty="0" smtClean="0"/>
              <a:t>, 2011; with data from ATNF pulsar database</a:t>
            </a:r>
            <a:endParaRPr lang="en-US" sz="2400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Spin-up of millisecond pulsars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NS-WD systems</a:t>
            </a:r>
            <a:endParaRPr lang="en-US" dirty="0"/>
          </a:p>
        </p:txBody>
      </p:sp>
      <p:pic>
        <p:nvPicPr>
          <p:cNvPr id="16" name="Content Placeholder 15" descr="mass_figure_nswd.png"/>
          <p:cNvPicPr>
            <a:picLocks noGrp="1" noChangeAspect="1"/>
          </p:cNvPicPr>
          <p:nvPr>
            <p:ph idx="1"/>
          </p:nvPr>
        </p:nvPicPr>
        <p:blipFill>
          <a:blip r:embed="rId4"/>
          <a:srcRect l="-5789" r="-5789"/>
          <a:stretch>
            <a:fillRect/>
          </a:stretch>
        </p:blipFill>
        <p:spPr>
          <a:xfrm>
            <a:off x="-290711" y="1188879"/>
            <a:ext cx="9725422" cy="5348606"/>
          </a:xfrm>
        </p:spPr>
      </p:pic>
      <p:sp>
        <p:nvSpPr>
          <p:cNvPr id="19" name="TextBox 18"/>
          <p:cNvSpPr txBox="1"/>
          <p:nvPr/>
        </p:nvSpPr>
        <p:spPr>
          <a:xfrm>
            <a:off x="5970234" y="6488668"/>
            <a:ext cx="317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Source: </a:t>
            </a:r>
            <a:r>
              <a:rPr lang="en-US" dirty="0" err="1" smtClean="0"/>
              <a:t>www.stellarcollapse.org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PSR 1614-2230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2 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/>
              <a:t> neutron star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Counterpart to EGRET source</a:t>
            </a:r>
          </a:p>
          <a:p>
            <a:pPr lvl="1"/>
            <a:r>
              <a:rPr lang="en-US" dirty="0" err="1" smtClean="0"/>
              <a:t>Hessels</a:t>
            </a:r>
            <a:r>
              <a:rPr lang="en-US" dirty="0" smtClean="0"/>
              <a:t> et al., 2005</a:t>
            </a:r>
          </a:p>
          <a:p>
            <a:r>
              <a:rPr lang="en-US" dirty="0" smtClean="0"/>
              <a:t>3.15 ms period</a:t>
            </a:r>
          </a:p>
          <a:p>
            <a:r>
              <a:rPr lang="en-US" dirty="0" smtClean="0"/>
              <a:t>Early data indicated companion &gt; 0.4 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endParaRPr lang="en-US" dirty="0" smtClean="0"/>
          </a:p>
          <a:p>
            <a:r>
              <a:rPr lang="en-US" dirty="0" smtClean="0"/>
              <a:t>Follow-up pulsar timing at Green Bank Telescope</a:t>
            </a:r>
          </a:p>
          <a:p>
            <a:pPr lvl="1"/>
            <a:r>
              <a:rPr lang="en-US" dirty="0" smtClean="0"/>
              <a:t>Demorest et al.,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Weighing in on Neutron Stars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Varun Bhalerao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130425"/>
            <a:ext cx="1133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Why?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01737" y="2130425"/>
            <a:ext cx="11386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436883" y="2130425"/>
            <a:ext cx="12857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What?</a:t>
            </a:r>
            <a:endParaRPr lang="en-US" sz="3200" dirty="0"/>
          </a:p>
        </p:txBody>
      </p:sp>
      <p:grpSp>
        <p:nvGrpSpPr>
          <p:cNvPr id="7" name="Group 13"/>
          <p:cNvGrpSpPr/>
          <p:nvPr/>
        </p:nvGrpSpPr>
        <p:grpSpPr>
          <a:xfrm>
            <a:off x="4364073" y="2715201"/>
            <a:ext cx="2838425" cy="2316410"/>
            <a:chOff x="4364073" y="2715201"/>
            <a:chExt cx="2838425" cy="2316410"/>
          </a:xfrm>
        </p:grpSpPr>
        <p:sp>
          <p:nvSpPr>
            <p:cNvPr id="10" name="Right Bracket 9"/>
            <p:cNvSpPr/>
            <p:nvPr/>
          </p:nvSpPr>
          <p:spPr>
            <a:xfrm rot="5400000">
              <a:off x="5623528" y="1647847"/>
              <a:ext cx="319517" cy="2454225"/>
            </a:xfrm>
            <a:prstGeom prst="rightBracket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0" idx="2"/>
            </p:cNvCxnSpPr>
            <p:nvPr/>
          </p:nvCxnSpPr>
          <p:spPr>
            <a:xfrm rot="16200000" flipH="1">
              <a:off x="5504377" y="3313627"/>
              <a:ext cx="565732" cy="7914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364073" y="3600450"/>
              <a:ext cx="2838425" cy="143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Classes of objects</a:t>
              </a:r>
            </a:p>
            <a:p>
              <a:r>
                <a:rPr lang="en-US" sz="2800" dirty="0" smtClean="0"/>
                <a:t>Examples</a:t>
              </a:r>
            </a:p>
            <a:p>
              <a:r>
                <a:rPr lang="en-US" sz="2800" dirty="0" smtClean="0"/>
                <a:t>Upcoming results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-0.2544 " pathEditMode="relative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49423" y="273050"/>
            <a:ext cx="3008313" cy="1680656"/>
          </a:xfrm>
        </p:spPr>
        <p:txBody>
          <a:bodyPr>
            <a:noAutofit/>
          </a:bodyPr>
          <a:lstStyle/>
          <a:p>
            <a:r>
              <a:rPr lang="en-US" sz="3600" b="0" dirty="0" smtClean="0"/>
              <a:t>Measuring the mass:</a:t>
            </a:r>
            <a:br>
              <a:rPr lang="en-US" sz="3600" b="0" dirty="0" smtClean="0"/>
            </a:br>
            <a:r>
              <a:rPr lang="en-US" sz="3600" b="0" dirty="0" smtClean="0"/>
              <a:t>Shapiro delay</a:t>
            </a:r>
            <a:endParaRPr lang="en-US" sz="3600" b="0" dirty="0"/>
          </a:p>
        </p:txBody>
      </p:sp>
      <p:pic>
        <p:nvPicPr>
          <p:cNvPr id="16" name="Content Placeholder 15" descr="psr1614shapiro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5769" t="-4304" b="-4304"/>
              <a:stretch>
                <a:fillRect/>
              </a:stretch>
            </p:blipFill>
          </mc:Choice>
          <mc:Fallback>
            <p:blipFill>
              <a:blip r:embed="rId4"/>
              <a:srcRect l="5769" t="-4304" b="-4304"/>
              <a:stretch>
                <a:fillRect/>
              </a:stretch>
            </p:blipFill>
          </mc:Fallback>
        </mc:AlternateContent>
        <p:spPr>
          <a:xfrm>
            <a:off x="3465513" y="-250458"/>
            <a:ext cx="5678487" cy="6900130"/>
          </a:xfrm>
        </p:spPr>
      </p:pic>
      <p:sp>
        <p:nvSpPr>
          <p:cNvPr id="19" name="Text Placeholder 18"/>
          <p:cNvSpPr>
            <a:spLocks noGrp="1"/>
          </p:cNvSpPr>
          <p:nvPr>
            <p:ph type="body" sz="half" idx="2"/>
          </p:nvPr>
        </p:nvSpPr>
        <p:spPr>
          <a:xfrm>
            <a:off x="149423" y="1953706"/>
            <a:ext cx="3008313" cy="4695966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dirty="0" smtClean="0"/>
              <a:t>Neutron star mass:</a:t>
            </a:r>
          </a:p>
          <a:p>
            <a:pPr marL="342900" indent="-342900"/>
            <a:r>
              <a:rPr lang="en-US" sz="2400" dirty="0" smtClean="0"/>
              <a:t>	1.97 ± 0.04 M</a:t>
            </a:r>
            <a:r>
              <a:rPr lang="en-US" sz="2400" baseline="-25000" dirty="0" smtClean="0">
                <a:latin typeface="Wingdings"/>
                <a:ea typeface="Wingdings"/>
                <a:cs typeface="Wingdings"/>
              </a:rPr>
              <a:t></a:t>
            </a:r>
            <a:endParaRPr lang="en-US" sz="2400" baseline="-25000" dirty="0" smtClean="0"/>
          </a:p>
          <a:p>
            <a:pPr marL="342900" indent="-342900"/>
            <a:r>
              <a:rPr lang="en-US" sz="2400" dirty="0" smtClean="0"/>
              <a:t>Companion mass:</a:t>
            </a:r>
          </a:p>
          <a:p>
            <a:pPr marL="342900" indent="-342900"/>
            <a:r>
              <a:rPr lang="en-US" sz="2400" dirty="0" smtClean="0"/>
              <a:t>	0.500 ± 0.006 M</a:t>
            </a:r>
            <a:r>
              <a:rPr lang="en-US" sz="2400" baseline="-25000" dirty="0" smtClean="0">
                <a:latin typeface="Wingdings"/>
                <a:ea typeface="Wingdings"/>
                <a:cs typeface="Wingdings"/>
              </a:rPr>
              <a:t></a:t>
            </a:r>
            <a:endParaRPr lang="en-US" sz="2400" baseline="-25000" dirty="0" smtClean="0"/>
          </a:p>
          <a:p>
            <a:pPr marL="342900" indent="-342900"/>
            <a:r>
              <a:rPr lang="en-US" sz="2400" dirty="0" smtClean="0"/>
              <a:t>Spin period:</a:t>
            </a:r>
          </a:p>
          <a:p>
            <a:pPr marL="342900" indent="-342900"/>
            <a:r>
              <a:rPr lang="en-US" sz="2400" dirty="0" smtClean="0"/>
              <a:t>	3.151 ms</a:t>
            </a:r>
          </a:p>
          <a:p>
            <a:pPr marL="342900" indent="-342900"/>
            <a:r>
              <a:rPr lang="en-US" sz="2400" dirty="0" smtClean="0"/>
              <a:t>Period derivative:</a:t>
            </a:r>
          </a:p>
          <a:p>
            <a:pPr marL="342900" indent="-342900"/>
            <a:r>
              <a:rPr lang="en-US" sz="2400" dirty="0" smtClean="0"/>
              <a:t>	9.6216(9)×10</a:t>
            </a:r>
            <a:r>
              <a:rPr lang="en-US" sz="2400" baseline="30000" dirty="0" smtClean="0"/>
              <a:t>-21</a:t>
            </a:r>
            <a:r>
              <a:rPr lang="en-US" sz="2400" dirty="0" smtClean="0"/>
              <a:t> </a:t>
            </a:r>
            <a:r>
              <a:rPr lang="en-US" sz="2400" dirty="0" err="1" smtClean="0"/>
              <a:t>s</a:t>
            </a:r>
            <a:r>
              <a:rPr lang="en-US" sz="2400" dirty="0" smtClean="0"/>
              <a:t> s</a:t>
            </a:r>
            <a:r>
              <a:rPr lang="en-US" sz="2400" baseline="30000" dirty="0" smtClean="0"/>
              <a:t>-1</a:t>
            </a:r>
          </a:p>
          <a:p>
            <a:pPr marL="342900" indent="-342900"/>
            <a:r>
              <a:rPr lang="en-US" sz="2400" dirty="0" smtClean="0"/>
              <a:t>Orbital period:</a:t>
            </a:r>
          </a:p>
          <a:p>
            <a:pPr marL="342900" indent="-342900"/>
            <a:r>
              <a:rPr lang="en-US" sz="2400" dirty="0" smtClean="0"/>
              <a:t>	8.687 </a:t>
            </a:r>
            <a:r>
              <a:rPr lang="en-US" sz="2400" dirty="0" err="1" smtClean="0"/>
              <a:t>d</a:t>
            </a:r>
            <a:endParaRPr lang="en-US" sz="2400" dirty="0" smtClean="0"/>
          </a:p>
          <a:p>
            <a:pPr marL="342900" indent="-342900"/>
            <a:r>
              <a:rPr lang="en-US" sz="2400" dirty="0" smtClean="0"/>
              <a:t>	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2470202" y="958394"/>
            <a:ext cx="1682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Timing residuals (</a:t>
            </a:r>
            <a:r>
              <a:rPr lang="en-US" sz="1400" dirty="0" err="1" smtClean="0"/>
              <a:t>μs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2568872" y="2957870"/>
            <a:ext cx="1485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Non-relativistic fit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2731752" y="4957348"/>
            <a:ext cx="115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Relativistic fit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877937" y="6467773"/>
            <a:ext cx="3266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Demorest et. al, Nature, 2010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Limits on maximum central density and pressure</a:t>
            </a:r>
          </a:p>
          <a:p>
            <a:pPr lvl="1"/>
            <a:r>
              <a:rPr lang="en-US" dirty="0" smtClean="0"/>
              <a:t>Same equation of state applies to all neutron stars!</a:t>
            </a:r>
          </a:p>
          <a:p>
            <a:r>
              <a:rPr lang="en-US" dirty="0" smtClean="0"/>
              <a:t>“Soft” equations of state ruled out</a:t>
            </a:r>
          </a:p>
          <a:p>
            <a:pPr lvl="1"/>
            <a:r>
              <a:rPr lang="en-US" dirty="0" smtClean="0"/>
              <a:t>No exotic matter (hyperons, </a:t>
            </a:r>
            <a:r>
              <a:rPr lang="en-US" dirty="0" err="1" smtClean="0"/>
              <a:t>kaon</a:t>
            </a:r>
            <a:r>
              <a:rPr lang="en-US" dirty="0" smtClean="0"/>
              <a:t> condensates) in neutron star cores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595" dirty="0" smtClean="0"/>
              <a:t>Ref: “What a Two Solar Mass Neutron Star Really Means”, </a:t>
            </a:r>
            <a:r>
              <a:rPr lang="en-US" sz="2595" dirty="0" err="1" smtClean="0"/>
              <a:t>Lattimer</a:t>
            </a:r>
            <a:r>
              <a:rPr lang="en-US" sz="2595" dirty="0" smtClean="0"/>
              <a:t> et al., arXiv:1012.3208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Neutron Star mass</a:t>
            </a:r>
            <a:endParaRPr lang="en-US" dirty="0"/>
          </a:p>
        </p:txBody>
      </p:sp>
      <p:pic>
        <p:nvPicPr>
          <p:cNvPr id="7" name="Content Placeholder 6" descr="neutron star mass - EOS (lattimer and prakash 2007)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2036" r="-2036"/>
              <a:stretch>
                <a:fillRect/>
              </a:stretch>
            </p:blipFill>
          </mc:Choice>
          <mc:Fallback>
            <p:blipFill>
              <a:blip r:embed="rId4"/>
              <a:srcRect l="-2036" r="-2036"/>
              <a:stretch>
                <a:fillRect/>
              </a:stretch>
            </p:blipFill>
          </mc:Fallback>
        </mc:AlternateContent>
        <p:spPr>
          <a:xfrm>
            <a:off x="0" y="1182688"/>
            <a:ext cx="8229600" cy="5538787"/>
          </a:xfrm>
        </p:spPr>
      </p:pic>
      <p:grpSp>
        <p:nvGrpSpPr>
          <p:cNvPr id="4" name="Group 11"/>
          <p:cNvGrpSpPr/>
          <p:nvPr/>
        </p:nvGrpSpPr>
        <p:grpSpPr>
          <a:xfrm>
            <a:off x="697749" y="2556933"/>
            <a:ext cx="7416597" cy="3304904"/>
            <a:chOff x="697749" y="2274949"/>
            <a:chExt cx="7416597" cy="3586888"/>
          </a:xfrm>
        </p:grpSpPr>
        <p:sp>
          <p:nvSpPr>
            <p:cNvPr id="6" name="Rectangle 5"/>
            <p:cNvSpPr/>
            <p:nvPr/>
          </p:nvSpPr>
          <p:spPr>
            <a:xfrm>
              <a:off x="697749" y="2274949"/>
              <a:ext cx="7047264" cy="3586888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6824480" y="3883727"/>
              <a:ext cx="2210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PSR J1614-2230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78256" y="6488668"/>
            <a:ext cx="273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Lattimer</a:t>
            </a:r>
            <a:r>
              <a:rPr lang="en-US" dirty="0" smtClean="0"/>
              <a:t> and </a:t>
            </a:r>
            <a:r>
              <a:rPr lang="en-US" dirty="0" err="1" smtClean="0"/>
              <a:t>Prakash</a:t>
            </a:r>
            <a:r>
              <a:rPr lang="en-US" dirty="0" smtClean="0"/>
              <a:t>,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follow-up</a:t>
            </a:r>
            <a:endParaRPr lang="en-US" dirty="0"/>
          </a:p>
        </p:txBody>
      </p:sp>
      <p:pic>
        <p:nvPicPr>
          <p:cNvPr id="16" name="Content Placeholder 15" descr="detectboth.png"/>
          <p:cNvPicPr>
            <a:picLocks noGrp="1" noChangeAspect="1"/>
          </p:cNvPicPr>
          <p:nvPr>
            <p:ph idx="1"/>
          </p:nvPr>
        </p:nvPicPr>
        <p:blipFill>
          <a:blip r:embed="rId3"/>
          <a:srcRect l="-819" r="-819"/>
          <a:stretch>
            <a:fillRect/>
          </a:stretch>
        </p:blipFill>
        <p:spPr>
          <a:xfrm>
            <a:off x="457200" y="1092200"/>
            <a:ext cx="8229600" cy="4830763"/>
          </a:xfrm>
        </p:spPr>
      </p:pic>
      <p:sp>
        <p:nvSpPr>
          <p:cNvPr id="19" name="TextBox 18"/>
          <p:cNvSpPr txBox="1"/>
          <p:nvPr/>
        </p:nvSpPr>
        <p:spPr>
          <a:xfrm>
            <a:off x="1903462" y="5988841"/>
            <a:ext cx="83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 band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35526" y="5988841"/>
            <a:ext cx="81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 band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139478" y="6373203"/>
            <a:ext cx="4004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Bhalerao &amp; </a:t>
            </a:r>
            <a:r>
              <a:rPr lang="en-US" sz="2400" dirty="0" err="1" smtClean="0"/>
              <a:t>Kulkarni</a:t>
            </a:r>
            <a:r>
              <a:rPr lang="en-US" sz="2400" dirty="0" smtClean="0"/>
              <a:t>, </a:t>
            </a:r>
            <a:r>
              <a:rPr lang="en-US" sz="2400" dirty="0" err="1" smtClean="0"/>
              <a:t>ApJ</a:t>
            </a:r>
            <a:r>
              <a:rPr lang="en-US" sz="2400" dirty="0" smtClean="0"/>
              <a:t>, 2011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and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48" y="1295400"/>
            <a:ext cx="8229600" cy="4830763"/>
          </a:xfrm>
        </p:spPr>
        <p:txBody>
          <a:bodyPr/>
          <a:lstStyle/>
          <a:p>
            <a:r>
              <a:rPr lang="en-US" dirty="0" smtClean="0"/>
              <a:t>WD cooling age:</a:t>
            </a:r>
            <a:br>
              <a:rPr lang="en-US" dirty="0" smtClean="0"/>
            </a:br>
            <a:r>
              <a:rPr lang="en-US" dirty="0" smtClean="0"/>
              <a:t>2.2 </a:t>
            </a:r>
            <a:r>
              <a:rPr lang="en-US" dirty="0" err="1" smtClean="0"/>
              <a:t>Gyr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Chabrier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ApJ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, 2000)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Birth spin period: </a:t>
            </a:r>
            <a:br>
              <a:rPr lang="en-US" dirty="0" smtClean="0"/>
            </a:br>
            <a:r>
              <a:rPr lang="en-US" dirty="0" smtClean="0"/>
              <a:t>2.75 ms – 3.15 ms</a:t>
            </a:r>
          </a:p>
          <a:p>
            <a:endParaRPr lang="en-US" dirty="0" smtClean="0"/>
          </a:p>
          <a:p>
            <a:r>
              <a:rPr lang="en-US" dirty="0" smtClean="0"/>
              <a:t>Slower than the </a:t>
            </a:r>
            <a:br>
              <a:rPr lang="en-US" dirty="0" smtClean="0"/>
            </a:br>
            <a:r>
              <a:rPr lang="en-US" dirty="0" smtClean="0"/>
              <a:t>standard spin up </a:t>
            </a:r>
            <a:br>
              <a:rPr lang="en-US" dirty="0" smtClean="0"/>
            </a:br>
            <a:r>
              <a:rPr lang="en-US" dirty="0" smtClean="0"/>
              <a:t>model 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9478" y="6373203"/>
            <a:ext cx="4004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Bhalerao &amp; </a:t>
            </a:r>
            <a:r>
              <a:rPr lang="en-US" sz="2400" dirty="0" err="1" smtClean="0"/>
              <a:t>Kulkarni</a:t>
            </a:r>
            <a:r>
              <a:rPr lang="en-US" sz="2400" dirty="0" smtClean="0"/>
              <a:t>, </a:t>
            </a:r>
            <a:r>
              <a:rPr lang="en-US" sz="2400" dirty="0" err="1" smtClean="0"/>
              <a:t>ApJ</a:t>
            </a:r>
            <a:r>
              <a:rPr lang="en-US" sz="2400" dirty="0" smtClean="0"/>
              <a:t>, 2011</a:t>
            </a:r>
            <a:endParaRPr lang="en-US" sz="2400" dirty="0"/>
          </a:p>
        </p:txBody>
      </p:sp>
      <p:pic>
        <p:nvPicPr>
          <p:cNvPr id="8" name="Picture 7" descr="psr1614-ppd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4460" t="37523" r="19556" b="9448"/>
              <a:stretch>
                <a:fillRect/>
              </a:stretch>
            </p:blipFill>
          </mc:Choice>
          <mc:Fallback>
            <p:blipFill>
              <a:blip r:embed="rId3"/>
              <a:srcRect l="14460" t="37523" r="19556" b="9448"/>
              <a:stretch>
                <a:fillRect/>
              </a:stretch>
            </p:blipFill>
          </mc:Fallback>
        </mc:AlternateContent>
        <p:spPr>
          <a:xfrm>
            <a:off x="3932173" y="923898"/>
            <a:ext cx="5002041" cy="520226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472192" y="4309682"/>
            <a:ext cx="459338" cy="459338"/>
          </a:xfrm>
          <a:prstGeom prst="ellipse">
            <a:avLst/>
          </a:prstGeom>
          <a:solidFill>
            <a:srgbClr val="008000">
              <a:alpha val="32000"/>
            </a:srgbClr>
          </a:solidFill>
          <a:ln>
            <a:solidFill>
              <a:srgbClr val="008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2440630" y="2549883"/>
            <a:ext cx="4378504" cy="1724350"/>
          </a:xfrm>
          <a:prstGeom prst="ellips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859602" y="3091429"/>
            <a:ext cx="1162055" cy="675141"/>
            <a:chOff x="1265233" y="2780846"/>
            <a:chExt cx="2324109" cy="1350282"/>
          </a:xfrm>
        </p:grpSpPr>
        <p:grpSp>
          <p:nvGrpSpPr>
            <p:cNvPr id="2" name="Group 24"/>
            <p:cNvGrpSpPr/>
            <p:nvPr/>
          </p:nvGrpSpPr>
          <p:grpSpPr>
            <a:xfrm rot="2700000">
              <a:off x="1751957" y="2810638"/>
              <a:ext cx="1350282" cy="1290698"/>
              <a:chOff x="375590" y="431971"/>
              <a:chExt cx="2711080" cy="2204534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1785105" y="431971"/>
                <a:ext cx="1301565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0" name="Freeform 39"/>
              <p:cNvSpPr/>
              <p:nvPr/>
            </p:nvSpPr>
            <p:spPr>
              <a:xfrm flipH="1">
                <a:off x="375590" y="431971"/>
                <a:ext cx="1301565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747005" y="431971"/>
                <a:ext cx="741588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2" name="Freeform 41"/>
              <p:cNvSpPr/>
              <p:nvPr/>
            </p:nvSpPr>
            <p:spPr>
              <a:xfrm flipH="1">
                <a:off x="967317" y="431971"/>
                <a:ext cx="741588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35" name="Collate 34"/>
            <p:cNvSpPr/>
            <p:nvPr/>
          </p:nvSpPr>
          <p:spPr>
            <a:xfrm rot="2700000">
              <a:off x="2336914" y="2293933"/>
              <a:ext cx="180748" cy="2324109"/>
            </a:xfrm>
            <a:prstGeom prst="flowChartCollate">
              <a:avLst/>
            </a:prstGeom>
            <a:gradFill flip="none" rotWithShape="1">
              <a:gsLst>
                <a:gs pos="45000">
                  <a:srgbClr val="FFFF66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/>
            <p:cNvSpPr/>
            <p:nvPr/>
          </p:nvSpPr>
          <p:spPr>
            <a:xfrm>
              <a:off x="2077263" y="3106152"/>
              <a:ext cx="699671" cy="69967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5344895" y="1960345"/>
            <a:ext cx="2937310" cy="293731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00"/>
              </a:gs>
              <a:gs pos="45000">
                <a:srgbClr val="FEFA7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26" y="317798"/>
            <a:ext cx="8869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Low/Intermediate Mass X-ray Binaries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Low/Intermediate mass Binaries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Low mass star + NS: typically mass transfer in system</a:t>
            </a:r>
          </a:p>
          <a:p>
            <a:pPr lvl="1"/>
            <a:r>
              <a:rPr lang="en-US" smtClean="0"/>
              <a:t>Seen in X-rays, hence LMXB</a:t>
            </a:r>
          </a:p>
          <a:p>
            <a:r>
              <a:rPr lang="en-US" smtClean="0"/>
              <a:t>Intermediate mass systems: no mass transfer</a:t>
            </a:r>
          </a:p>
          <a:p>
            <a:pPr lvl="1"/>
            <a:r>
              <a:rPr lang="en-US" smtClean="0"/>
              <a:t>no “IMXB”s</a:t>
            </a:r>
          </a:p>
          <a:p>
            <a:endParaRPr lang="en-US" smtClean="0"/>
          </a:p>
          <a:p>
            <a:r>
              <a:rPr lang="en-US" smtClean="0"/>
              <a:t>Not all evolve into NS + WD systems:</a:t>
            </a:r>
            <a:br>
              <a:rPr lang="en-US" smtClean="0"/>
            </a:br>
            <a:r>
              <a:rPr lang="en-US" smtClean="0"/>
              <a:t>Ultra-Compact systems may form “Black Widow Pulsars”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PSR J1719-1438:</a:t>
            </a:r>
            <a:br>
              <a:rPr lang="en-US" dirty="0" smtClean="0"/>
            </a:br>
            <a:r>
              <a:rPr lang="en-US" dirty="0" smtClean="0"/>
              <a:t>A pulsar with a “planet”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type="subTitle" idx="1"/>
          </p:nvPr>
        </p:nvSpPr>
        <p:spPr>
          <a:xfrm>
            <a:off x="942437" y="3886200"/>
            <a:ext cx="7259126" cy="1950108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Bailes</a:t>
            </a:r>
            <a:r>
              <a:rPr lang="en-US" sz="2400" dirty="0" smtClean="0"/>
              <a:t>, M; Bates, S D; </a:t>
            </a:r>
            <a:r>
              <a:rPr lang="en-US" sz="2400" dirty="0" smtClean="0">
                <a:solidFill>
                  <a:srgbClr val="000000"/>
                </a:solidFill>
              </a:rPr>
              <a:t>Bhalerao, V</a:t>
            </a:r>
            <a:r>
              <a:rPr lang="en-US" sz="2400" dirty="0" smtClean="0"/>
              <a:t>; </a:t>
            </a:r>
            <a:r>
              <a:rPr lang="en-US" sz="2400" dirty="0" err="1" smtClean="0"/>
              <a:t>Bhat</a:t>
            </a:r>
            <a:r>
              <a:rPr lang="en-US" sz="2400" dirty="0" smtClean="0"/>
              <a:t>, N D R; </a:t>
            </a:r>
            <a:r>
              <a:rPr lang="en-US" sz="2400" dirty="0" err="1" smtClean="0"/>
              <a:t>Burgay</a:t>
            </a:r>
            <a:r>
              <a:rPr lang="en-US" sz="2400" dirty="0" smtClean="0"/>
              <a:t>, M; </a:t>
            </a:r>
            <a:r>
              <a:rPr lang="en-US" sz="2400" dirty="0" err="1" smtClean="0"/>
              <a:t>Amico</a:t>
            </a:r>
            <a:r>
              <a:rPr lang="en-US" sz="2400" dirty="0" smtClean="0"/>
              <a:t>, N D; Johnston, S; Keith, M J; Kramer, M;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err="1" smtClean="0"/>
              <a:t>Kulkarni</a:t>
            </a:r>
            <a:r>
              <a:rPr lang="en-US" sz="2400" dirty="0" smtClean="0"/>
              <a:t>, S R; Levin, L; </a:t>
            </a:r>
            <a:r>
              <a:rPr lang="en-US" sz="2400" dirty="0" err="1" smtClean="0"/>
              <a:t>Lyne</a:t>
            </a:r>
            <a:r>
              <a:rPr lang="en-US" sz="2400" dirty="0" smtClean="0"/>
              <a:t>, A G; </a:t>
            </a:r>
            <a:r>
              <a:rPr lang="en-US" sz="2400" dirty="0" err="1" smtClean="0"/>
              <a:t>Milia</a:t>
            </a:r>
            <a:r>
              <a:rPr lang="en-US" sz="2400" dirty="0" smtClean="0"/>
              <a:t>, S; </a:t>
            </a:r>
            <a:r>
              <a:rPr lang="en-US" sz="2400" dirty="0" err="1" smtClean="0"/>
              <a:t>Possenti</a:t>
            </a:r>
            <a:r>
              <a:rPr lang="en-US" sz="2400" dirty="0" smtClean="0"/>
              <a:t>, A; </a:t>
            </a:r>
            <a:r>
              <a:rPr lang="en-US" sz="2400" dirty="0" err="1" smtClean="0"/>
              <a:t>Spitler</a:t>
            </a:r>
            <a:r>
              <a:rPr lang="en-US" sz="2400" dirty="0" smtClean="0"/>
              <a:t>, L; </a:t>
            </a:r>
            <a:r>
              <a:rPr lang="en-US" sz="2400" dirty="0" err="1" smtClean="0"/>
              <a:t>Stappers</a:t>
            </a:r>
            <a:r>
              <a:rPr lang="en-US" sz="2400" dirty="0" smtClean="0"/>
              <a:t>, B; </a:t>
            </a:r>
            <a:r>
              <a:rPr lang="en-US" sz="2400" dirty="0" err="1" smtClean="0"/>
              <a:t>Straten</a:t>
            </a:r>
            <a:r>
              <a:rPr lang="en-US" sz="2400" dirty="0" smtClean="0"/>
              <a:t>, W Van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Science, 2011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49423" y="273050"/>
            <a:ext cx="8537377" cy="782661"/>
          </a:xfrm>
        </p:spPr>
        <p:txBody>
          <a:bodyPr anchor="t" anchorCtr="0">
            <a:noAutofit/>
          </a:bodyPr>
          <a:lstStyle/>
          <a:p>
            <a:pPr algn="ctr"/>
            <a:r>
              <a:rPr lang="en-US" sz="4400" b="0" dirty="0" smtClean="0"/>
              <a:t>PSR J1719-1438: Characteristics</a:t>
            </a:r>
            <a:endParaRPr lang="en-US" sz="44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half" idx="2"/>
          </p:nvPr>
        </p:nvSpPr>
        <p:spPr>
          <a:xfrm>
            <a:off x="149423" y="1161123"/>
            <a:ext cx="3008313" cy="5488549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dirty="0" smtClean="0"/>
              <a:t>Spin period: 5.7 ms</a:t>
            </a:r>
          </a:p>
          <a:p>
            <a:pPr marL="342900" indent="-342900"/>
            <a:r>
              <a:rPr lang="en-US" sz="2400" dirty="0" smtClean="0"/>
              <a:t>Period derivative:</a:t>
            </a:r>
          </a:p>
          <a:p>
            <a:pPr marL="342900" indent="-342900"/>
            <a:r>
              <a:rPr lang="en-US" sz="2400" dirty="0" smtClean="0"/>
              <a:t>	7.1(7)×10</a:t>
            </a:r>
            <a:r>
              <a:rPr lang="en-US" sz="2400" baseline="30000" dirty="0" smtClean="0"/>
              <a:t>-21</a:t>
            </a:r>
            <a:r>
              <a:rPr lang="en-US" sz="2400" dirty="0" smtClean="0"/>
              <a:t> </a:t>
            </a:r>
            <a:r>
              <a:rPr lang="en-US" sz="2400" dirty="0" err="1" smtClean="0"/>
              <a:t>s</a:t>
            </a:r>
            <a:r>
              <a:rPr lang="en-US" sz="2400" dirty="0" smtClean="0"/>
              <a:t> s</a:t>
            </a:r>
            <a:r>
              <a:rPr lang="en-US" sz="2400" baseline="30000" dirty="0" smtClean="0"/>
              <a:t>-1</a:t>
            </a:r>
            <a:endParaRPr lang="en-US" sz="2400" baseline="-25000" dirty="0" smtClean="0"/>
          </a:p>
          <a:p>
            <a:pPr marL="342900" indent="-342900"/>
            <a:r>
              <a:rPr lang="en-US" sz="2400" dirty="0" smtClean="0"/>
              <a:t>Magnetic field: </a:t>
            </a:r>
          </a:p>
          <a:p>
            <a:pPr marL="342900" indent="-342900"/>
            <a:r>
              <a:rPr lang="en-US" sz="2400" dirty="0" smtClean="0"/>
              <a:t>	&lt; 2×10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 G</a:t>
            </a:r>
          </a:p>
          <a:p>
            <a:pPr marL="342900" indent="-342900"/>
            <a:r>
              <a:rPr lang="en-US" sz="2400" dirty="0" smtClean="0"/>
              <a:t>Characteristic age:</a:t>
            </a:r>
            <a:br>
              <a:rPr lang="en-US" sz="2400" dirty="0" smtClean="0"/>
            </a:br>
            <a:r>
              <a:rPr lang="en-US" sz="2400" dirty="0" smtClean="0"/>
              <a:t>&gt; 12.5 </a:t>
            </a:r>
            <a:r>
              <a:rPr lang="en-US" sz="2400" dirty="0" err="1" smtClean="0"/>
              <a:t>Gyr</a:t>
            </a:r>
            <a:endParaRPr lang="en-US" sz="2400" dirty="0" smtClean="0"/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Orbital period: 2.2 </a:t>
            </a:r>
            <a:r>
              <a:rPr lang="en-US" sz="2400" dirty="0" err="1" smtClean="0"/>
              <a:t>h</a:t>
            </a:r>
            <a:endParaRPr lang="en-US" sz="2400" dirty="0" smtClean="0"/>
          </a:p>
          <a:p>
            <a:pPr marL="342900" indent="-342900"/>
            <a:r>
              <a:rPr lang="en-US" sz="2400" dirty="0" smtClean="0"/>
              <a:t>Projected semi-major axis (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sin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= 1.82 ms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endParaRPr lang="en-US" sz="2400" dirty="0" smtClean="0"/>
          </a:p>
        </p:txBody>
      </p:sp>
      <p:pic>
        <p:nvPicPr>
          <p:cNvPr id="10" name="Content Placeholder 9" descr="pas1719-orbit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2245" b="-135"/>
              <a:stretch>
                <a:fillRect/>
              </a:stretch>
            </p:blipFill>
          </mc:Choice>
          <mc:Fallback>
            <p:blipFill>
              <a:blip r:embed="rId3"/>
              <a:srcRect t="-2245" b="-135"/>
              <a:stretch>
                <a:fillRect/>
              </a:stretch>
            </p:blipFill>
          </mc:Fallback>
        </mc:AlternateContent>
        <p:spPr>
          <a:xfrm>
            <a:off x="3157736" y="1161123"/>
            <a:ext cx="5608194" cy="5212080"/>
          </a:xfrm>
        </p:spPr>
      </p:pic>
      <p:sp>
        <p:nvSpPr>
          <p:cNvPr id="11" name="TextBox 10"/>
          <p:cNvSpPr txBox="1"/>
          <p:nvPr/>
        </p:nvSpPr>
        <p:spPr>
          <a:xfrm>
            <a:off x="5683197" y="6373203"/>
            <a:ext cx="346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 smtClean="0"/>
              <a:t>Bailes</a:t>
            </a:r>
            <a:r>
              <a:rPr lang="en-US" sz="2400" dirty="0" smtClean="0"/>
              <a:t> et. al, Science, 2011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Companion mass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83197" y="6373203"/>
            <a:ext cx="346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 smtClean="0"/>
              <a:t>Bailes</a:t>
            </a:r>
            <a:r>
              <a:rPr lang="en-US" sz="2400" dirty="0" smtClean="0"/>
              <a:t> et. al, Science, 2011</a:t>
            </a:r>
            <a:endParaRPr lang="en-US" sz="24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14032" y="1450486"/>
            <a:ext cx="5588000" cy="1854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114032" y="4012162"/>
            <a:ext cx="3213100" cy="3937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114032" y="5113338"/>
            <a:ext cx="21971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 rot="2700000">
            <a:off x="1870679" y="847604"/>
            <a:ext cx="5401128" cy="5162790"/>
            <a:chOff x="375590" y="431971"/>
            <a:chExt cx="2711080" cy="2204534"/>
          </a:xfrm>
        </p:grpSpPr>
        <p:sp>
          <p:nvSpPr>
            <p:cNvPr id="14" name="Freeform 13"/>
            <p:cNvSpPr/>
            <p:nvPr/>
          </p:nvSpPr>
          <p:spPr>
            <a:xfrm>
              <a:off x="1785105" y="431971"/>
              <a:ext cx="1301565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375590" y="431971"/>
              <a:ext cx="1301565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747005" y="431971"/>
              <a:ext cx="741588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7" name="Freeform 16"/>
            <p:cNvSpPr/>
            <p:nvPr/>
          </p:nvSpPr>
          <p:spPr>
            <a:xfrm flipH="1">
              <a:off x="967317" y="431971"/>
              <a:ext cx="741588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4" name="Collate 3"/>
          <p:cNvSpPr/>
          <p:nvPr/>
        </p:nvSpPr>
        <p:spPr>
          <a:xfrm rot="2700000">
            <a:off x="4210505" y="-1219217"/>
            <a:ext cx="722990" cy="9296434"/>
          </a:xfrm>
          <a:prstGeom prst="flowChartCollate">
            <a:avLst/>
          </a:prstGeom>
          <a:gradFill flip="none" rotWithShape="1">
            <a:gsLst>
              <a:gs pos="45000">
                <a:srgbClr val="FFFF66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3171902" y="2029658"/>
            <a:ext cx="2798682" cy="27986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375260" y="3428243"/>
            <a:ext cx="4391966" cy="1513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4176086" y="1085802"/>
            <a:ext cx="784418" cy="455100"/>
          </a:xfrm>
          <a:prstGeom prst="arc">
            <a:avLst>
              <a:gd name="adj1" fmla="val 19367750"/>
              <a:gd name="adj2" fmla="val 13252976"/>
            </a:avLst>
          </a:prstGeom>
          <a:ln>
            <a:solidFill>
              <a:schemeClr val="tx1"/>
            </a:solidFill>
            <a:head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ss-radiu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09033" y="1092200"/>
            <a:ext cx="7325934" cy="5608918"/>
          </a:xfr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the Companion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83197" y="6373203"/>
            <a:ext cx="346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 smtClean="0">
                <a:solidFill>
                  <a:prstClr val="black"/>
                </a:solidFill>
              </a:rPr>
              <a:t>Bailes</a:t>
            </a:r>
            <a:r>
              <a:rPr lang="en-US" sz="2400" dirty="0" smtClean="0">
                <a:solidFill>
                  <a:prstClr val="black"/>
                </a:solidFill>
              </a:rPr>
              <a:t> et. al, Science, 2011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the Companion</a:t>
            </a:r>
            <a:endParaRPr lang="en-US" dirty="0"/>
          </a:p>
        </p:txBody>
      </p:sp>
      <p:pic>
        <p:nvPicPr>
          <p:cNvPr id="11" name="Content Placeholder 10" descr="psr1719-density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56721" y="1064470"/>
            <a:ext cx="7230559" cy="5656040"/>
          </a:xfrm>
          <a:solidFill>
            <a:srgbClr val="FFFFFF"/>
          </a:solidFill>
        </p:spPr>
      </p:pic>
      <p:sp>
        <p:nvSpPr>
          <p:cNvPr id="12" name="Freeform 11"/>
          <p:cNvSpPr/>
          <p:nvPr/>
        </p:nvSpPr>
        <p:spPr>
          <a:xfrm>
            <a:off x="1854200" y="3435350"/>
            <a:ext cx="1549400" cy="2546350"/>
          </a:xfrm>
          <a:custGeom>
            <a:avLst/>
            <a:gdLst>
              <a:gd name="connsiteX0" fmla="*/ 0 w 1595967"/>
              <a:gd name="connsiteY0" fmla="*/ 2938992 h 2945342"/>
              <a:gd name="connsiteX1" fmla="*/ 12700 w 1595967"/>
              <a:gd name="connsiteY1" fmla="*/ 1808692 h 2945342"/>
              <a:gd name="connsiteX2" fmla="*/ 76200 w 1595967"/>
              <a:gd name="connsiteY2" fmla="*/ 1726142 h 2945342"/>
              <a:gd name="connsiteX3" fmla="*/ 342900 w 1595967"/>
              <a:gd name="connsiteY3" fmla="*/ 1319742 h 2945342"/>
              <a:gd name="connsiteX4" fmla="*/ 584200 w 1595967"/>
              <a:gd name="connsiteY4" fmla="*/ 1084792 h 2945342"/>
              <a:gd name="connsiteX5" fmla="*/ 984250 w 1595967"/>
              <a:gd name="connsiteY5" fmla="*/ 754592 h 2945342"/>
              <a:gd name="connsiteX6" fmla="*/ 1301750 w 1595967"/>
              <a:gd name="connsiteY6" fmla="*/ 551392 h 2945342"/>
              <a:gd name="connsiteX7" fmla="*/ 1549400 w 1595967"/>
              <a:gd name="connsiteY7" fmla="*/ 398992 h 2945342"/>
              <a:gd name="connsiteX8" fmla="*/ 1581150 w 1595967"/>
              <a:gd name="connsiteY8" fmla="*/ 2945342 h 2945342"/>
              <a:gd name="connsiteX0" fmla="*/ 0 w 1595967"/>
              <a:gd name="connsiteY0" fmla="*/ 2938992 h 2945342"/>
              <a:gd name="connsiteX1" fmla="*/ 12700 w 1595967"/>
              <a:gd name="connsiteY1" fmla="*/ 1808692 h 2945342"/>
              <a:gd name="connsiteX2" fmla="*/ 76200 w 1595967"/>
              <a:gd name="connsiteY2" fmla="*/ 1726142 h 2945342"/>
              <a:gd name="connsiteX3" fmla="*/ 342900 w 1595967"/>
              <a:gd name="connsiteY3" fmla="*/ 1319742 h 2945342"/>
              <a:gd name="connsiteX4" fmla="*/ 584200 w 1595967"/>
              <a:gd name="connsiteY4" fmla="*/ 1084792 h 2945342"/>
              <a:gd name="connsiteX5" fmla="*/ 984250 w 1595967"/>
              <a:gd name="connsiteY5" fmla="*/ 754592 h 2945342"/>
              <a:gd name="connsiteX6" fmla="*/ 1301750 w 1595967"/>
              <a:gd name="connsiteY6" fmla="*/ 551392 h 2945342"/>
              <a:gd name="connsiteX7" fmla="*/ 1549400 w 1595967"/>
              <a:gd name="connsiteY7" fmla="*/ 398992 h 2945342"/>
              <a:gd name="connsiteX8" fmla="*/ 1581150 w 1595967"/>
              <a:gd name="connsiteY8" fmla="*/ 2945342 h 2945342"/>
              <a:gd name="connsiteX0" fmla="*/ 0 w 1595967"/>
              <a:gd name="connsiteY0" fmla="*/ 2540000 h 2546350"/>
              <a:gd name="connsiteX1" fmla="*/ 12700 w 1595967"/>
              <a:gd name="connsiteY1" fmla="*/ 1409700 h 2546350"/>
              <a:gd name="connsiteX2" fmla="*/ 76200 w 1595967"/>
              <a:gd name="connsiteY2" fmla="*/ 1327150 h 2546350"/>
              <a:gd name="connsiteX3" fmla="*/ 342900 w 1595967"/>
              <a:gd name="connsiteY3" fmla="*/ 920750 h 2546350"/>
              <a:gd name="connsiteX4" fmla="*/ 584200 w 1595967"/>
              <a:gd name="connsiteY4" fmla="*/ 685800 h 2546350"/>
              <a:gd name="connsiteX5" fmla="*/ 984250 w 1595967"/>
              <a:gd name="connsiteY5" fmla="*/ 355600 h 2546350"/>
              <a:gd name="connsiteX6" fmla="*/ 1301750 w 1595967"/>
              <a:gd name="connsiteY6" fmla="*/ 152400 h 2546350"/>
              <a:gd name="connsiteX7" fmla="*/ 1549400 w 1595967"/>
              <a:gd name="connsiteY7" fmla="*/ 0 h 2546350"/>
              <a:gd name="connsiteX8" fmla="*/ 1581150 w 1595967"/>
              <a:gd name="connsiteY8" fmla="*/ 2546350 h 2546350"/>
              <a:gd name="connsiteX0" fmla="*/ 0 w 1581150"/>
              <a:gd name="connsiteY0" fmla="*/ 2540000 h 2546350"/>
              <a:gd name="connsiteX1" fmla="*/ 12700 w 1581150"/>
              <a:gd name="connsiteY1" fmla="*/ 1409700 h 2546350"/>
              <a:gd name="connsiteX2" fmla="*/ 76200 w 1581150"/>
              <a:gd name="connsiteY2" fmla="*/ 1327150 h 2546350"/>
              <a:gd name="connsiteX3" fmla="*/ 342900 w 1581150"/>
              <a:gd name="connsiteY3" fmla="*/ 920750 h 2546350"/>
              <a:gd name="connsiteX4" fmla="*/ 584200 w 1581150"/>
              <a:gd name="connsiteY4" fmla="*/ 685800 h 2546350"/>
              <a:gd name="connsiteX5" fmla="*/ 984250 w 1581150"/>
              <a:gd name="connsiteY5" fmla="*/ 355600 h 2546350"/>
              <a:gd name="connsiteX6" fmla="*/ 1301750 w 1581150"/>
              <a:gd name="connsiteY6" fmla="*/ 152400 h 2546350"/>
              <a:gd name="connsiteX7" fmla="*/ 1549400 w 1581150"/>
              <a:gd name="connsiteY7" fmla="*/ 0 h 2546350"/>
              <a:gd name="connsiteX8" fmla="*/ 1581150 w 1581150"/>
              <a:gd name="connsiteY8" fmla="*/ 2546350 h 2546350"/>
              <a:gd name="connsiteX0" fmla="*/ 0 w 1581150"/>
              <a:gd name="connsiteY0" fmla="*/ 2540000 h 2546350"/>
              <a:gd name="connsiteX1" fmla="*/ 12700 w 1581150"/>
              <a:gd name="connsiteY1" fmla="*/ 1409700 h 2546350"/>
              <a:gd name="connsiteX2" fmla="*/ 76200 w 1581150"/>
              <a:gd name="connsiteY2" fmla="*/ 1327150 h 2546350"/>
              <a:gd name="connsiteX3" fmla="*/ 342900 w 1581150"/>
              <a:gd name="connsiteY3" fmla="*/ 920750 h 2546350"/>
              <a:gd name="connsiteX4" fmla="*/ 584200 w 1581150"/>
              <a:gd name="connsiteY4" fmla="*/ 685800 h 2546350"/>
              <a:gd name="connsiteX5" fmla="*/ 984250 w 1581150"/>
              <a:gd name="connsiteY5" fmla="*/ 355600 h 2546350"/>
              <a:gd name="connsiteX6" fmla="*/ 1301750 w 1581150"/>
              <a:gd name="connsiteY6" fmla="*/ 152400 h 2546350"/>
              <a:gd name="connsiteX7" fmla="*/ 1549400 w 1581150"/>
              <a:gd name="connsiteY7" fmla="*/ 0 h 2546350"/>
              <a:gd name="connsiteX8" fmla="*/ 1581150 w 1581150"/>
              <a:gd name="connsiteY8" fmla="*/ 2546350 h 2546350"/>
              <a:gd name="connsiteX0" fmla="*/ 0 w 1581150"/>
              <a:gd name="connsiteY0" fmla="*/ 2540000 h 2546350"/>
              <a:gd name="connsiteX1" fmla="*/ 12700 w 1581150"/>
              <a:gd name="connsiteY1" fmla="*/ 1409700 h 2546350"/>
              <a:gd name="connsiteX2" fmla="*/ 76200 w 1581150"/>
              <a:gd name="connsiteY2" fmla="*/ 1327150 h 2546350"/>
              <a:gd name="connsiteX3" fmla="*/ 342900 w 1581150"/>
              <a:gd name="connsiteY3" fmla="*/ 920750 h 2546350"/>
              <a:gd name="connsiteX4" fmla="*/ 584200 w 1581150"/>
              <a:gd name="connsiteY4" fmla="*/ 685800 h 2546350"/>
              <a:gd name="connsiteX5" fmla="*/ 984250 w 1581150"/>
              <a:gd name="connsiteY5" fmla="*/ 355600 h 2546350"/>
              <a:gd name="connsiteX6" fmla="*/ 1301750 w 1581150"/>
              <a:gd name="connsiteY6" fmla="*/ 152400 h 2546350"/>
              <a:gd name="connsiteX7" fmla="*/ 1549400 w 1581150"/>
              <a:gd name="connsiteY7" fmla="*/ 0 h 2546350"/>
              <a:gd name="connsiteX8" fmla="*/ 1581150 w 1581150"/>
              <a:gd name="connsiteY8" fmla="*/ 2546350 h 2546350"/>
              <a:gd name="connsiteX0" fmla="*/ 0 w 1549400"/>
              <a:gd name="connsiteY0" fmla="*/ 2540000 h 2546350"/>
              <a:gd name="connsiteX1" fmla="*/ 12700 w 1549400"/>
              <a:gd name="connsiteY1" fmla="*/ 1409700 h 2546350"/>
              <a:gd name="connsiteX2" fmla="*/ 76200 w 1549400"/>
              <a:gd name="connsiteY2" fmla="*/ 1327150 h 2546350"/>
              <a:gd name="connsiteX3" fmla="*/ 342900 w 1549400"/>
              <a:gd name="connsiteY3" fmla="*/ 920750 h 2546350"/>
              <a:gd name="connsiteX4" fmla="*/ 584200 w 1549400"/>
              <a:gd name="connsiteY4" fmla="*/ 685800 h 2546350"/>
              <a:gd name="connsiteX5" fmla="*/ 984250 w 1549400"/>
              <a:gd name="connsiteY5" fmla="*/ 355600 h 2546350"/>
              <a:gd name="connsiteX6" fmla="*/ 1301750 w 1549400"/>
              <a:gd name="connsiteY6" fmla="*/ 152400 h 2546350"/>
              <a:gd name="connsiteX7" fmla="*/ 1549400 w 1549400"/>
              <a:gd name="connsiteY7" fmla="*/ 0 h 2546350"/>
              <a:gd name="connsiteX8" fmla="*/ 1504950 w 1549400"/>
              <a:gd name="connsiteY8" fmla="*/ 2546350 h 2546350"/>
              <a:gd name="connsiteX0" fmla="*/ 0 w 1549400"/>
              <a:gd name="connsiteY0" fmla="*/ 2540000 h 2546350"/>
              <a:gd name="connsiteX1" fmla="*/ 12700 w 1549400"/>
              <a:gd name="connsiteY1" fmla="*/ 1409700 h 2546350"/>
              <a:gd name="connsiteX2" fmla="*/ 76200 w 1549400"/>
              <a:gd name="connsiteY2" fmla="*/ 1327150 h 2546350"/>
              <a:gd name="connsiteX3" fmla="*/ 342900 w 1549400"/>
              <a:gd name="connsiteY3" fmla="*/ 920750 h 2546350"/>
              <a:gd name="connsiteX4" fmla="*/ 584200 w 1549400"/>
              <a:gd name="connsiteY4" fmla="*/ 685800 h 2546350"/>
              <a:gd name="connsiteX5" fmla="*/ 984250 w 1549400"/>
              <a:gd name="connsiteY5" fmla="*/ 355600 h 2546350"/>
              <a:gd name="connsiteX6" fmla="*/ 1301750 w 1549400"/>
              <a:gd name="connsiteY6" fmla="*/ 152400 h 2546350"/>
              <a:gd name="connsiteX7" fmla="*/ 1549400 w 1549400"/>
              <a:gd name="connsiteY7" fmla="*/ 0 h 2546350"/>
              <a:gd name="connsiteX8" fmla="*/ 1504950 w 1549400"/>
              <a:gd name="connsiteY8" fmla="*/ 2546350 h 2546350"/>
              <a:gd name="connsiteX0" fmla="*/ 0 w 1549400"/>
              <a:gd name="connsiteY0" fmla="*/ 2540000 h 2546350"/>
              <a:gd name="connsiteX1" fmla="*/ 12700 w 1549400"/>
              <a:gd name="connsiteY1" fmla="*/ 1409700 h 2546350"/>
              <a:gd name="connsiteX2" fmla="*/ 76200 w 1549400"/>
              <a:gd name="connsiteY2" fmla="*/ 1327150 h 2546350"/>
              <a:gd name="connsiteX3" fmla="*/ 342900 w 1549400"/>
              <a:gd name="connsiteY3" fmla="*/ 920750 h 2546350"/>
              <a:gd name="connsiteX4" fmla="*/ 584200 w 1549400"/>
              <a:gd name="connsiteY4" fmla="*/ 685800 h 2546350"/>
              <a:gd name="connsiteX5" fmla="*/ 984250 w 1549400"/>
              <a:gd name="connsiteY5" fmla="*/ 355600 h 2546350"/>
              <a:gd name="connsiteX6" fmla="*/ 1301750 w 1549400"/>
              <a:gd name="connsiteY6" fmla="*/ 152400 h 2546350"/>
              <a:gd name="connsiteX7" fmla="*/ 1549400 w 1549400"/>
              <a:gd name="connsiteY7" fmla="*/ 0 h 2546350"/>
              <a:gd name="connsiteX8" fmla="*/ 1504950 w 1549400"/>
              <a:gd name="connsiteY8" fmla="*/ 2546350 h 2546350"/>
              <a:gd name="connsiteX0" fmla="*/ 0 w 1549400"/>
              <a:gd name="connsiteY0" fmla="*/ 2540000 h 2546350"/>
              <a:gd name="connsiteX1" fmla="*/ 12700 w 1549400"/>
              <a:gd name="connsiteY1" fmla="*/ 1409700 h 2546350"/>
              <a:gd name="connsiteX2" fmla="*/ 76200 w 1549400"/>
              <a:gd name="connsiteY2" fmla="*/ 1327150 h 2546350"/>
              <a:gd name="connsiteX3" fmla="*/ 342900 w 1549400"/>
              <a:gd name="connsiteY3" fmla="*/ 920750 h 2546350"/>
              <a:gd name="connsiteX4" fmla="*/ 584200 w 1549400"/>
              <a:gd name="connsiteY4" fmla="*/ 685800 h 2546350"/>
              <a:gd name="connsiteX5" fmla="*/ 984250 w 1549400"/>
              <a:gd name="connsiteY5" fmla="*/ 355600 h 2546350"/>
              <a:gd name="connsiteX6" fmla="*/ 1301750 w 1549400"/>
              <a:gd name="connsiteY6" fmla="*/ 152400 h 2546350"/>
              <a:gd name="connsiteX7" fmla="*/ 1549400 w 1549400"/>
              <a:gd name="connsiteY7" fmla="*/ 0 h 2546350"/>
              <a:gd name="connsiteX8" fmla="*/ 1504950 w 1549400"/>
              <a:gd name="connsiteY8" fmla="*/ 2546350 h 2546350"/>
              <a:gd name="connsiteX0" fmla="*/ 0 w 1549400"/>
              <a:gd name="connsiteY0" fmla="*/ 2540000 h 2540000"/>
              <a:gd name="connsiteX1" fmla="*/ 12700 w 1549400"/>
              <a:gd name="connsiteY1" fmla="*/ 1409700 h 2540000"/>
              <a:gd name="connsiteX2" fmla="*/ 76200 w 1549400"/>
              <a:gd name="connsiteY2" fmla="*/ 1327150 h 2540000"/>
              <a:gd name="connsiteX3" fmla="*/ 342900 w 1549400"/>
              <a:gd name="connsiteY3" fmla="*/ 920750 h 2540000"/>
              <a:gd name="connsiteX4" fmla="*/ 584200 w 1549400"/>
              <a:gd name="connsiteY4" fmla="*/ 685800 h 2540000"/>
              <a:gd name="connsiteX5" fmla="*/ 984250 w 1549400"/>
              <a:gd name="connsiteY5" fmla="*/ 355600 h 2540000"/>
              <a:gd name="connsiteX6" fmla="*/ 1301750 w 1549400"/>
              <a:gd name="connsiteY6" fmla="*/ 152400 h 2540000"/>
              <a:gd name="connsiteX7" fmla="*/ 1549400 w 1549400"/>
              <a:gd name="connsiteY7" fmla="*/ 0 h 2540000"/>
              <a:gd name="connsiteX8" fmla="*/ 1060450 w 1549400"/>
              <a:gd name="connsiteY8" fmla="*/ 2266950 h 2540000"/>
              <a:gd name="connsiteX0" fmla="*/ 0 w 1549400"/>
              <a:gd name="connsiteY0" fmla="*/ 2540000 h 2540000"/>
              <a:gd name="connsiteX1" fmla="*/ 12700 w 1549400"/>
              <a:gd name="connsiteY1" fmla="*/ 1409700 h 2540000"/>
              <a:gd name="connsiteX2" fmla="*/ 76200 w 1549400"/>
              <a:gd name="connsiteY2" fmla="*/ 1327150 h 2540000"/>
              <a:gd name="connsiteX3" fmla="*/ 342900 w 1549400"/>
              <a:gd name="connsiteY3" fmla="*/ 920750 h 2540000"/>
              <a:gd name="connsiteX4" fmla="*/ 584200 w 1549400"/>
              <a:gd name="connsiteY4" fmla="*/ 685800 h 2540000"/>
              <a:gd name="connsiteX5" fmla="*/ 984250 w 1549400"/>
              <a:gd name="connsiteY5" fmla="*/ 355600 h 2540000"/>
              <a:gd name="connsiteX6" fmla="*/ 1301750 w 1549400"/>
              <a:gd name="connsiteY6" fmla="*/ 152400 h 2540000"/>
              <a:gd name="connsiteX7" fmla="*/ 1549400 w 1549400"/>
              <a:gd name="connsiteY7" fmla="*/ 0 h 2540000"/>
              <a:gd name="connsiteX8" fmla="*/ 1517650 w 1549400"/>
              <a:gd name="connsiteY8" fmla="*/ 2540000 h 2540000"/>
              <a:gd name="connsiteX0" fmla="*/ 0 w 1549400"/>
              <a:gd name="connsiteY0" fmla="*/ 2540000 h 2540000"/>
              <a:gd name="connsiteX1" fmla="*/ 12700 w 1549400"/>
              <a:gd name="connsiteY1" fmla="*/ 1409700 h 2540000"/>
              <a:gd name="connsiteX2" fmla="*/ 76200 w 1549400"/>
              <a:gd name="connsiteY2" fmla="*/ 1327150 h 2540000"/>
              <a:gd name="connsiteX3" fmla="*/ 342900 w 1549400"/>
              <a:gd name="connsiteY3" fmla="*/ 920750 h 2540000"/>
              <a:gd name="connsiteX4" fmla="*/ 584200 w 1549400"/>
              <a:gd name="connsiteY4" fmla="*/ 685800 h 2540000"/>
              <a:gd name="connsiteX5" fmla="*/ 984250 w 1549400"/>
              <a:gd name="connsiteY5" fmla="*/ 355600 h 2540000"/>
              <a:gd name="connsiteX6" fmla="*/ 1301750 w 1549400"/>
              <a:gd name="connsiteY6" fmla="*/ 152400 h 2540000"/>
              <a:gd name="connsiteX7" fmla="*/ 1549400 w 1549400"/>
              <a:gd name="connsiteY7" fmla="*/ 0 h 2540000"/>
              <a:gd name="connsiteX8" fmla="*/ 1517650 w 1549400"/>
              <a:gd name="connsiteY8" fmla="*/ 2540000 h 2540000"/>
              <a:gd name="connsiteX0" fmla="*/ 0 w 1549400"/>
              <a:gd name="connsiteY0" fmla="*/ 2540000 h 2540000"/>
              <a:gd name="connsiteX1" fmla="*/ 12700 w 1549400"/>
              <a:gd name="connsiteY1" fmla="*/ 1409700 h 2540000"/>
              <a:gd name="connsiteX2" fmla="*/ 76200 w 1549400"/>
              <a:gd name="connsiteY2" fmla="*/ 1327150 h 2540000"/>
              <a:gd name="connsiteX3" fmla="*/ 342900 w 1549400"/>
              <a:gd name="connsiteY3" fmla="*/ 920750 h 2540000"/>
              <a:gd name="connsiteX4" fmla="*/ 584200 w 1549400"/>
              <a:gd name="connsiteY4" fmla="*/ 685800 h 2540000"/>
              <a:gd name="connsiteX5" fmla="*/ 984250 w 1549400"/>
              <a:gd name="connsiteY5" fmla="*/ 355600 h 2540000"/>
              <a:gd name="connsiteX6" fmla="*/ 1301750 w 1549400"/>
              <a:gd name="connsiteY6" fmla="*/ 152400 h 2540000"/>
              <a:gd name="connsiteX7" fmla="*/ 1549400 w 1549400"/>
              <a:gd name="connsiteY7" fmla="*/ 0 h 2540000"/>
              <a:gd name="connsiteX8" fmla="*/ 1517650 w 1549400"/>
              <a:gd name="connsiteY8" fmla="*/ 2540000 h 2540000"/>
              <a:gd name="connsiteX0" fmla="*/ 0 w 1549400"/>
              <a:gd name="connsiteY0" fmla="*/ 2540000 h 2540000"/>
              <a:gd name="connsiteX1" fmla="*/ 12700 w 1549400"/>
              <a:gd name="connsiteY1" fmla="*/ 1409700 h 2540000"/>
              <a:gd name="connsiteX2" fmla="*/ 76200 w 1549400"/>
              <a:gd name="connsiteY2" fmla="*/ 1327150 h 2540000"/>
              <a:gd name="connsiteX3" fmla="*/ 342900 w 1549400"/>
              <a:gd name="connsiteY3" fmla="*/ 920750 h 2540000"/>
              <a:gd name="connsiteX4" fmla="*/ 584200 w 1549400"/>
              <a:gd name="connsiteY4" fmla="*/ 685800 h 2540000"/>
              <a:gd name="connsiteX5" fmla="*/ 984250 w 1549400"/>
              <a:gd name="connsiteY5" fmla="*/ 355600 h 2540000"/>
              <a:gd name="connsiteX6" fmla="*/ 1301750 w 1549400"/>
              <a:gd name="connsiteY6" fmla="*/ 152400 h 2540000"/>
              <a:gd name="connsiteX7" fmla="*/ 1549400 w 1549400"/>
              <a:gd name="connsiteY7" fmla="*/ 0 h 2540000"/>
              <a:gd name="connsiteX8" fmla="*/ 1517650 w 1549400"/>
              <a:gd name="connsiteY8" fmla="*/ 2540000 h 2540000"/>
              <a:gd name="connsiteX0" fmla="*/ 0 w 1549400"/>
              <a:gd name="connsiteY0" fmla="*/ 2540000 h 2540000"/>
              <a:gd name="connsiteX1" fmla="*/ 12700 w 1549400"/>
              <a:gd name="connsiteY1" fmla="*/ 1409700 h 2540000"/>
              <a:gd name="connsiteX2" fmla="*/ 76200 w 1549400"/>
              <a:gd name="connsiteY2" fmla="*/ 1327150 h 2540000"/>
              <a:gd name="connsiteX3" fmla="*/ 342900 w 1549400"/>
              <a:gd name="connsiteY3" fmla="*/ 920750 h 2540000"/>
              <a:gd name="connsiteX4" fmla="*/ 584200 w 1549400"/>
              <a:gd name="connsiteY4" fmla="*/ 685800 h 2540000"/>
              <a:gd name="connsiteX5" fmla="*/ 984250 w 1549400"/>
              <a:gd name="connsiteY5" fmla="*/ 355600 h 2540000"/>
              <a:gd name="connsiteX6" fmla="*/ 1301750 w 1549400"/>
              <a:gd name="connsiteY6" fmla="*/ 152400 h 2540000"/>
              <a:gd name="connsiteX7" fmla="*/ 1549400 w 1549400"/>
              <a:gd name="connsiteY7" fmla="*/ 0 h 2540000"/>
              <a:gd name="connsiteX8" fmla="*/ 933450 w 1549400"/>
              <a:gd name="connsiteY8" fmla="*/ 2273300 h 2540000"/>
              <a:gd name="connsiteX0" fmla="*/ 0 w 1549400"/>
              <a:gd name="connsiteY0" fmla="*/ 2540000 h 2540000"/>
              <a:gd name="connsiteX1" fmla="*/ 12700 w 1549400"/>
              <a:gd name="connsiteY1" fmla="*/ 1409700 h 2540000"/>
              <a:gd name="connsiteX2" fmla="*/ 76200 w 1549400"/>
              <a:gd name="connsiteY2" fmla="*/ 1327150 h 2540000"/>
              <a:gd name="connsiteX3" fmla="*/ 342900 w 1549400"/>
              <a:gd name="connsiteY3" fmla="*/ 920750 h 2540000"/>
              <a:gd name="connsiteX4" fmla="*/ 584200 w 1549400"/>
              <a:gd name="connsiteY4" fmla="*/ 685800 h 2540000"/>
              <a:gd name="connsiteX5" fmla="*/ 984250 w 1549400"/>
              <a:gd name="connsiteY5" fmla="*/ 355600 h 2540000"/>
              <a:gd name="connsiteX6" fmla="*/ 1301750 w 1549400"/>
              <a:gd name="connsiteY6" fmla="*/ 152400 h 2540000"/>
              <a:gd name="connsiteX7" fmla="*/ 1549400 w 1549400"/>
              <a:gd name="connsiteY7" fmla="*/ 0 h 2540000"/>
              <a:gd name="connsiteX8" fmla="*/ 933450 w 1549400"/>
              <a:gd name="connsiteY8" fmla="*/ 2273300 h 2540000"/>
              <a:gd name="connsiteX0" fmla="*/ 0 w 1549400"/>
              <a:gd name="connsiteY0" fmla="*/ 2540000 h 2546350"/>
              <a:gd name="connsiteX1" fmla="*/ 12700 w 1549400"/>
              <a:gd name="connsiteY1" fmla="*/ 1409700 h 2546350"/>
              <a:gd name="connsiteX2" fmla="*/ 76200 w 1549400"/>
              <a:gd name="connsiteY2" fmla="*/ 1327150 h 2546350"/>
              <a:gd name="connsiteX3" fmla="*/ 342900 w 1549400"/>
              <a:gd name="connsiteY3" fmla="*/ 920750 h 2546350"/>
              <a:gd name="connsiteX4" fmla="*/ 584200 w 1549400"/>
              <a:gd name="connsiteY4" fmla="*/ 685800 h 2546350"/>
              <a:gd name="connsiteX5" fmla="*/ 984250 w 1549400"/>
              <a:gd name="connsiteY5" fmla="*/ 355600 h 2546350"/>
              <a:gd name="connsiteX6" fmla="*/ 1301750 w 1549400"/>
              <a:gd name="connsiteY6" fmla="*/ 152400 h 2546350"/>
              <a:gd name="connsiteX7" fmla="*/ 1549400 w 1549400"/>
              <a:gd name="connsiteY7" fmla="*/ 0 h 2546350"/>
              <a:gd name="connsiteX8" fmla="*/ 1543050 w 1549400"/>
              <a:gd name="connsiteY8" fmla="*/ 2546350 h 254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9400" h="2546350">
                <a:moveTo>
                  <a:pt x="0" y="2540000"/>
                </a:moveTo>
                <a:cubicBezTo>
                  <a:pt x="0" y="2075921"/>
                  <a:pt x="0" y="1611842"/>
                  <a:pt x="12700" y="1409700"/>
                </a:cubicBezTo>
                <a:cubicBezTo>
                  <a:pt x="177800" y="1156758"/>
                  <a:pt x="21167" y="1408642"/>
                  <a:pt x="76200" y="1327150"/>
                </a:cubicBezTo>
                <a:cubicBezTo>
                  <a:pt x="131233" y="1245658"/>
                  <a:pt x="258233" y="1027642"/>
                  <a:pt x="342900" y="920750"/>
                </a:cubicBezTo>
                <a:cubicBezTo>
                  <a:pt x="427567" y="813858"/>
                  <a:pt x="477308" y="779992"/>
                  <a:pt x="584200" y="685800"/>
                </a:cubicBezTo>
                <a:cubicBezTo>
                  <a:pt x="691092" y="591608"/>
                  <a:pt x="864658" y="444500"/>
                  <a:pt x="984250" y="355600"/>
                </a:cubicBezTo>
                <a:cubicBezTo>
                  <a:pt x="1103842" y="266700"/>
                  <a:pt x="1207558" y="211667"/>
                  <a:pt x="1301750" y="152400"/>
                </a:cubicBezTo>
                <a:cubicBezTo>
                  <a:pt x="1395942" y="93133"/>
                  <a:pt x="1356783" y="107950"/>
                  <a:pt x="1549400" y="0"/>
                </a:cubicBezTo>
                <a:cubicBezTo>
                  <a:pt x="1549400" y="462492"/>
                  <a:pt x="1543050" y="2152650"/>
                  <a:pt x="1543050" y="2546350"/>
                </a:cubicBezTo>
              </a:path>
            </a:pathLst>
          </a:custGeom>
          <a:solidFill>
            <a:srgbClr val="008000">
              <a:alpha val="43000"/>
            </a:srgbClr>
          </a:solidFill>
          <a:ln>
            <a:noFill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83197" y="6373203"/>
            <a:ext cx="346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 smtClean="0">
                <a:solidFill>
                  <a:prstClr val="black"/>
                </a:solidFill>
              </a:rPr>
              <a:t>Bailes</a:t>
            </a:r>
            <a:r>
              <a:rPr lang="en-US" sz="2400" dirty="0" smtClean="0">
                <a:solidFill>
                  <a:prstClr val="black"/>
                </a:solidFill>
              </a:rPr>
              <a:t> et. al, Science, 2011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Optical search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>
          <a:xfrm>
            <a:off x="457200" y="1092200"/>
            <a:ext cx="4038600" cy="5314386"/>
          </a:xfrm>
        </p:spPr>
        <p:txBody>
          <a:bodyPr>
            <a:normAutofit/>
          </a:bodyPr>
          <a:lstStyle/>
          <a:p>
            <a:r>
              <a:rPr lang="en-US" dirty="0" smtClean="0"/>
              <a:t>Case 1:</a:t>
            </a:r>
          </a:p>
          <a:p>
            <a:pPr lvl="1"/>
            <a:r>
              <a:rPr lang="en-US" dirty="0" smtClean="0"/>
              <a:t>CO / He WD</a:t>
            </a:r>
          </a:p>
          <a:p>
            <a:pPr lvl="1"/>
            <a:r>
              <a:rPr lang="en-US" dirty="0" smtClean="0"/>
              <a:t>T = 4500 K</a:t>
            </a:r>
          </a:p>
          <a:p>
            <a:pPr lvl="1"/>
            <a:r>
              <a:rPr lang="en-US" dirty="0" smtClean="0"/>
              <a:t>Expect 26 &lt;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R</a:t>
            </a:r>
            <a:r>
              <a:rPr lang="en-US" dirty="0" smtClean="0"/>
              <a:t> &lt; 28</a:t>
            </a:r>
          </a:p>
          <a:p>
            <a:r>
              <a:rPr lang="en-US" dirty="0" smtClean="0"/>
              <a:t>Case 2:</a:t>
            </a:r>
          </a:p>
          <a:p>
            <a:pPr lvl="1"/>
            <a:r>
              <a:rPr lang="en-US" dirty="0" smtClean="0"/>
              <a:t>Compact star</a:t>
            </a:r>
          </a:p>
          <a:p>
            <a:r>
              <a:rPr lang="en-US" dirty="0" smtClean="0"/>
              <a:t>Optical non-detection consistent with Case 1</a:t>
            </a:r>
          </a:p>
          <a:p>
            <a:pPr lvl="1"/>
            <a:r>
              <a:rPr lang="en-US" dirty="0" err="1" smtClean="0"/>
              <a:t>m</a:t>
            </a:r>
            <a:r>
              <a:rPr lang="en-US" baseline="-25000" dirty="0" err="1" smtClean="0"/>
              <a:t>R</a:t>
            </a:r>
            <a:r>
              <a:rPr lang="en-US" dirty="0" smtClean="0"/>
              <a:t> &gt; 25.4</a:t>
            </a:r>
          </a:p>
          <a:p>
            <a:pPr lvl="1"/>
            <a:r>
              <a:rPr lang="en-US" dirty="0" smtClean="0"/>
              <a:t>m</a:t>
            </a:r>
            <a:r>
              <a:rPr lang="en-US" baseline="-25000" dirty="0" smtClean="0"/>
              <a:t>g</a:t>
            </a:r>
            <a:r>
              <a:rPr lang="en-US" dirty="0" smtClean="0"/>
              <a:t> &gt; 24.1</a:t>
            </a:r>
          </a:p>
          <a:p>
            <a:pPr lvl="1"/>
            <a:r>
              <a:rPr lang="en-US" dirty="0" err="1" smtClean="0"/>
              <a:t>m</a:t>
            </a:r>
            <a:r>
              <a:rPr lang="en-US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&gt; 22.5</a:t>
            </a:r>
            <a:endParaRPr lang="en-US" dirty="0"/>
          </a:p>
        </p:txBody>
      </p:sp>
      <p:pic>
        <p:nvPicPr>
          <p:cNvPr id="10" name="Content Placeholder 9" descr="nondetect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-2750" r="-2750"/>
          <a:stretch>
            <a:fillRect/>
          </a:stretch>
        </p:blipFill>
        <p:spPr>
          <a:xfrm>
            <a:off x="4648200" y="1319777"/>
            <a:ext cx="4038600" cy="4525963"/>
          </a:xfrm>
        </p:spPr>
      </p:pic>
      <p:sp>
        <p:nvSpPr>
          <p:cNvPr id="4" name="TextBox 3"/>
          <p:cNvSpPr txBox="1"/>
          <p:nvPr/>
        </p:nvSpPr>
        <p:spPr>
          <a:xfrm>
            <a:off x="5683197" y="6373203"/>
            <a:ext cx="346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 smtClean="0">
                <a:solidFill>
                  <a:prstClr val="black"/>
                </a:solidFill>
              </a:rPr>
              <a:t>Bailes</a:t>
            </a:r>
            <a:r>
              <a:rPr lang="en-US" sz="2400" dirty="0" smtClean="0">
                <a:solidFill>
                  <a:prstClr val="black"/>
                </a:solidFill>
              </a:rPr>
              <a:t> et. al, Science, 2011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of NS+WD systems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LMXBs form Ultra-Compact systems, driven by gravitational radiation losses</a:t>
            </a:r>
          </a:p>
          <a:p>
            <a:r>
              <a:rPr lang="en-US" dirty="0" smtClean="0"/>
              <a:t>Fate determined by the inverse Mass-Radius relationship of </a:t>
            </a:r>
            <a:r>
              <a:rPr lang="en-US" dirty="0" err="1" smtClean="0"/>
              <a:t>WDs</a:t>
            </a:r>
            <a:endParaRPr lang="en-US" dirty="0" smtClean="0"/>
          </a:p>
          <a:p>
            <a:r>
              <a:rPr lang="en-US" dirty="0" smtClean="0"/>
              <a:t>High mass WD: compact, Roche overflow occurs very late, companion destroyed, leaves solitary millisecond pulsar</a:t>
            </a:r>
          </a:p>
          <a:p>
            <a:r>
              <a:rPr lang="en-US" dirty="0" smtClean="0"/>
              <a:t>Low mass WD: Roche overflow when orbit is few hours, creates Black widow systems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yo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936" y="1942076"/>
            <a:ext cx="3906064" cy="4915924"/>
          </a:xfrm>
          <a:prstGeom prst="rect">
            <a:avLst/>
          </a:prstGeom>
        </p:spPr>
      </p:pic>
      <p:pic>
        <p:nvPicPr>
          <p:cNvPr id="4" name="Picture 3" descr="news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821321" cy="3534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440630" y="2549883"/>
            <a:ext cx="4378504" cy="1724350"/>
          </a:xfrm>
          <a:prstGeom prst="ellips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>
            <a:grpSpLocks noChangeAspect="1"/>
          </p:cNvGrpSpPr>
          <p:nvPr/>
        </p:nvGrpSpPr>
        <p:grpSpPr>
          <a:xfrm>
            <a:off x="1846261" y="3091429"/>
            <a:ext cx="1162054" cy="675141"/>
            <a:chOff x="118036" y="2074245"/>
            <a:chExt cx="4648217" cy="2700563"/>
          </a:xfrm>
        </p:grpSpPr>
        <p:grpSp>
          <p:nvGrpSpPr>
            <p:cNvPr id="3" name="Group 24"/>
            <p:cNvGrpSpPr/>
            <p:nvPr/>
          </p:nvGrpSpPr>
          <p:grpSpPr>
            <a:xfrm rot="2700000">
              <a:off x="1091484" y="2133829"/>
              <a:ext cx="2700563" cy="2581395"/>
              <a:chOff x="375590" y="431971"/>
              <a:chExt cx="2711080" cy="2204534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1785105" y="431971"/>
                <a:ext cx="1301565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0" name="Freeform 39"/>
              <p:cNvSpPr/>
              <p:nvPr/>
            </p:nvSpPr>
            <p:spPr>
              <a:xfrm flipH="1">
                <a:off x="375590" y="431971"/>
                <a:ext cx="1301565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747005" y="431971"/>
                <a:ext cx="741588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2" name="Freeform 41"/>
              <p:cNvSpPr/>
              <p:nvPr/>
            </p:nvSpPr>
            <p:spPr>
              <a:xfrm flipH="1">
                <a:off x="967317" y="431971"/>
                <a:ext cx="741588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35" name="Collate 34"/>
            <p:cNvSpPr/>
            <p:nvPr/>
          </p:nvSpPr>
          <p:spPr>
            <a:xfrm rot="2700000">
              <a:off x="2261397" y="1100419"/>
              <a:ext cx="361495" cy="4648217"/>
            </a:xfrm>
            <a:prstGeom prst="flowChartCollate">
              <a:avLst/>
            </a:prstGeom>
            <a:gradFill flip="none" rotWithShape="1">
              <a:gsLst>
                <a:gs pos="45000">
                  <a:srgbClr val="FFFF66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/>
            <p:cNvSpPr/>
            <p:nvPr/>
          </p:nvSpPr>
          <p:spPr>
            <a:xfrm>
              <a:off x="1742095" y="2724856"/>
              <a:ext cx="1399341" cy="139934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5350914" y="1956070"/>
            <a:ext cx="2937310" cy="293731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FF"/>
              </a:gs>
              <a:gs pos="29000">
                <a:srgbClr val="8686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82490" y="317798"/>
            <a:ext cx="57790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+mj-lt"/>
              </a:rPr>
              <a:t>High Mass X-ray Binaries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 noChangeAspect="1"/>
          </p:cNvGrpSpPr>
          <p:nvPr/>
        </p:nvGrpSpPr>
        <p:grpSpPr>
          <a:xfrm>
            <a:off x="1846261" y="3091429"/>
            <a:ext cx="1162054" cy="675141"/>
            <a:chOff x="118036" y="2074245"/>
            <a:chExt cx="4648217" cy="2700563"/>
          </a:xfrm>
        </p:grpSpPr>
        <p:grpSp>
          <p:nvGrpSpPr>
            <p:cNvPr id="3" name="Group 24"/>
            <p:cNvGrpSpPr/>
            <p:nvPr/>
          </p:nvGrpSpPr>
          <p:grpSpPr>
            <a:xfrm rot="2700000">
              <a:off x="1091484" y="2133829"/>
              <a:ext cx="2700563" cy="2581395"/>
              <a:chOff x="375590" y="431971"/>
              <a:chExt cx="2711080" cy="2204534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1785105" y="431971"/>
                <a:ext cx="1301565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0" name="Freeform 39"/>
              <p:cNvSpPr/>
              <p:nvPr/>
            </p:nvSpPr>
            <p:spPr>
              <a:xfrm flipH="1">
                <a:off x="375590" y="431971"/>
                <a:ext cx="1301565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747005" y="431971"/>
                <a:ext cx="741588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2" name="Freeform 41"/>
              <p:cNvSpPr/>
              <p:nvPr/>
            </p:nvSpPr>
            <p:spPr>
              <a:xfrm flipH="1">
                <a:off x="967317" y="431971"/>
                <a:ext cx="741588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35" name="Collate 34"/>
            <p:cNvSpPr/>
            <p:nvPr/>
          </p:nvSpPr>
          <p:spPr>
            <a:xfrm rot="2700000">
              <a:off x="2261397" y="1100419"/>
              <a:ext cx="361495" cy="4648217"/>
            </a:xfrm>
            <a:prstGeom prst="flowChartCollate">
              <a:avLst/>
            </a:prstGeom>
            <a:gradFill flip="none" rotWithShape="1">
              <a:gsLst>
                <a:gs pos="45000">
                  <a:srgbClr val="FFFF66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/>
            <p:cNvSpPr/>
            <p:nvPr/>
          </p:nvSpPr>
          <p:spPr>
            <a:xfrm>
              <a:off x="1742095" y="2724856"/>
              <a:ext cx="1399341" cy="139934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3289" y="1087239"/>
            <a:ext cx="4683522" cy="4683520"/>
            <a:chOff x="4513066" y="1087239"/>
            <a:chExt cx="4683522" cy="4683520"/>
          </a:xfrm>
        </p:grpSpPr>
        <p:sp>
          <p:nvSpPr>
            <p:cNvPr id="17" name="Quad Arrow 16"/>
            <p:cNvSpPr/>
            <p:nvPr/>
          </p:nvSpPr>
          <p:spPr>
            <a:xfrm rot="18900000">
              <a:off x="4513066" y="1087239"/>
              <a:ext cx="4683522" cy="4683520"/>
            </a:xfrm>
            <a:prstGeom prst="quadArrow">
              <a:avLst>
                <a:gd name="adj1" fmla="val 8611"/>
                <a:gd name="adj2" fmla="val 10792"/>
                <a:gd name="adj3" fmla="val 9975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Quad Arrow 12"/>
            <p:cNvSpPr/>
            <p:nvPr/>
          </p:nvSpPr>
          <p:spPr>
            <a:xfrm>
              <a:off x="4513066" y="1087239"/>
              <a:ext cx="4683522" cy="4683520"/>
            </a:xfrm>
            <a:prstGeom prst="quadArrow">
              <a:avLst>
                <a:gd name="adj1" fmla="val 8611"/>
                <a:gd name="adj2" fmla="val 10792"/>
                <a:gd name="adj3" fmla="val 9975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86172" y="1960344"/>
              <a:ext cx="2937310" cy="29373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FF"/>
                </a:gs>
                <a:gs pos="29000">
                  <a:srgbClr val="8686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89180" y="317798"/>
            <a:ext cx="4565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Wind-fed accretion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1062915" y="1260649"/>
            <a:ext cx="7393117" cy="4336702"/>
          </a:xfrm>
          <a:custGeom>
            <a:avLst/>
            <a:gdLst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93117" h="4336702">
                <a:moveTo>
                  <a:pt x="1220552" y="1560402"/>
                </a:moveTo>
                <a:cubicBezTo>
                  <a:pt x="1078679" y="1474839"/>
                  <a:pt x="936807" y="1389276"/>
                  <a:pt x="774668" y="1398283"/>
                </a:cubicBezTo>
                <a:cubicBezTo>
                  <a:pt x="612529" y="1407290"/>
                  <a:pt x="376075" y="1486097"/>
                  <a:pt x="247714" y="1614442"/>
                </a:cubicBezTo>
                <a:cubicBezTo>
                  <a:pt x="119353" y="1742787"/>
                  <a:pt x="9008" y="1988218"/>
                  <a:pt x="4504" y="2168351"/>
                </a:cubicBezTo>
                <a:cubicBezTo>
                  <a:pt x="0" y="2348484"/>
                  <a:pt x="94581" y="2566895"/>
                  <a:pt x="220690" y="2695240"/>
                </a:cubicBezTo>
                <a:cubicBezTo>
                  <a:pt x="346799" y="2823585"/>
                  <a:pt x="631252" y="2945893"/>
                  <a:pt x="761156" y="2938420"/>
                </a:cubicBezTo>
                <a:cubicBezTo>
                  <a:pt x="819132" y="2934187"/>
                  <a:pt x="1110489" y="2885540"/>
                  <a:pt x="1315133" y="2695240"/>
                </a:cubicBezTo>
                <a:cubicBezTo>
                  <a:pt x="1806056" y="2310206"/>
                  <a:pt x="3058135" y="1076295"/>
                  <a:pt x="3706693" y="628214"/>
                </a:cubicBezTo>
                <a:cubicBezTo>
                  <a:pt x="4355251" y="180133"/>
                  <a:pt x="4713309" y="13510"/>
                  <a:pt x="5206484" y="6755"/>
                </a:cubicBezTo>
                <a:cubicBezTo>
                  <a:pt x="5699659" y="0"/>
                  <a:pt x="6305431" y="227418"/>
                  <a:pt x="6665741" y="587684"/>
                </a:cubicBezTo>
                <a:cubicBezTo>
                  <a:pt x="7026051" y="947950"/>
                  <a:pt x="7343575" y="1663979"/>
                  <a:pt x="7368346" y="2168351"/>
                </a:cubicBezTo>
                <a:cubicBezTo>
                  <a:pt x="7393117" y="2672723"/>
                  <a:pt x="7167924" y="3253652"/>
                  <a:pt x="6814369" y="3613918"/>
                </a:cubicBezTo>
                <a:cubicBezTo>
                  <a:pt x="6460815" y="3974184"/>
                  <a:pt x="5778477" y="4323192"/>
                  <a:pt x="5247019" y="4329947"/>
                </a:cubicBezTo>
                <a:cubicBezTo>
                  <a:pt x="4715561" y="4336702"/>
                  <a:pt x="4057689" y="4002937"/>
                  <a:pt x="3625623" y="3654448"/>
                </a:cubicBezTo>
                <a:cubicBezTo>
                  <a:pt x="3625623" y="3654448"/>
                  <a:pt x="1695711" y="1936430"/>
                  <a:pt x="1220552" y="1560402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56402" y="1953537"/>
            <a:ext cx="2937310" cy="293731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FF"/>
              </a:gs>
              <a:gs pos="29000">
                <a:srgbClr val="8686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36270" y="317798"/>
            <a:ext cx="4871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Roche lobe overflow</a:t>
            </a:r>
            <a:endParaRPr lang="en-US" sz="4400" dirty="0">
              <a:latin typeface="+mj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059843" y="1260649"/>
            <a:ext cx="7393117" cy="4336702"/>
          </a:xfrm>
          <a:custGeom>
            <a:avLst/>
            <a:gdLst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  <a:gd name="connsiteX0" fmla="*/ 1220552 w 7393117"/>
              <a:gd name="connsiteY0" fmla="*/ 1560402 h 4336702"/>
              <a:gd name="connsiteX1" fmla="*/ 774668 w 7393117"/>
              <a:gd name="connsiteY1" fmla="*/ 1398283 h 4336702"/>
              <a:gd name="connsiteX2" fmla="*/ 247714 w 7393117"/>
              <a:gd name="connsiteY2" fmla="*/ 1614442 h 4336702"/>
              <a:gd name="connsiteX3" fmla="*/ 4504 w 7393117"/>
              <a:gd name="connsiteY3" fmla="*/ 2168351 h 4336702"/>
              <a:gd name="connsiteX4" fmla="*/ 220690 w 7393117"/>
              <a:gd name="connsiteY4" fmla="*/ 2695240 h 4336702"/>
              <a:gd name="connsiteX5" fmla="*/ 761156 w 7393117"/>
              <a:gd name="connsiteY5" fmla="*/ 2938420 h 4336702"/>
              <a:gd name="connsiteX6" fmla="*/ 1315133 w 7393117"/>
              <a:gd name="connsiteY6" fmla="*/ 2695240 h 4336702"/>
              <a:gd name="connsiteX7" fmla="*/ 3706693 w 7393117"/>
              <a:gd name="connsiteY7" fmla="*/ 628214 h 4336702"/>
              <a:gd name="connsiteX8" fmla="*/ 5206484 w 7393117"/>
              <a:gd name="connsiteY8" fmla="*/ 6755 h 4336702"/>
              <a:gd name="connsiteX9" fmla="*/ 6665741 w 7393117"/>
              <a:gd name="connsiteY9" fmla="*/ 587684 h 4336702"/>
              <a:gd name="connsiteX10" fmla="*/ 7368346 w 7393117"/>
              <a:gd name="connsiteY10" fmla="*/ 2168351 h 4336702"/>
              <a:gd name="connsiteX11" fmla="*/ 6814369 w 7393117"/>
              <a:gd name="connsiteY11" fmla="*/ 3613918 h 4336702"/>
              <a:gd name="connsiteX12" fmla="*/ 5247019 w 7393117"/>
              <a:gd name="connsiteY12" fmla="*/ 4329947 h 4336702"/>
              <a:gd name="connsiteX13" fmla="*/ 3625623 w 7393117"/>
              <a:gd name="connsiteY13" fmla="*/ 3654448 h 4336702"/>
              <a:gd name="connsiteX14" fmla="*/ 1220552 w 7393117"/>
              <a:gd name="connsiteY14" fmla="*/ 1560402 h 433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93117" h="4336702">
                <a:moveTo>
                  <a:pt x="1220552" y="1560402"/>
                </a:moveTo>
                <a:cubicBezTo>
                  <a:pt x="1078679" y="1474839"/>
                  <a:pt x="936807" y="1389276"/>
                  <a:pt x="774668" y="1398283"/>
                </a:cubicBezTo>
                <a:cubicBezTo>
                  <a:pt x="612529" y="1407290"/>
                  <a:pt x="376075" y="1486097"/>
                  <a:pt x="247714" y="1614442"/>
                </a:cubicBezTo>
                <a:cubicBezTo>
                  <a:pt x="119353" y="1742787"/>
                  <a:pt x="9008" y="1988218"/>
                  <a:pt x="4504" y="2168351"/>
                </a:cubicBezTo>
                <a:cubicBezTo>
                  <a:pt x="0" y="2348484"/>
                  <a:pt x="94581" y="2566895"/>
                  <a:pt x="220690" y="2695240"/>
                </a:cubicBezTo>
                <a:cubicBezTo>
                  <a:pt x="346799" y="2823585"/>
                  <a:pt x="631252" y="2945893"/>
                  <a:pt x="761156" y="2938420"/>
                </a:cubicBezTo>
                <a:cubicBezTo>
                  <a:pt x="819132" y="2934187"/>
                  <a:pt x="1110489" y="2885540"/>
                  <a:pt x="1315133" y="2695240"/>
                </a:cubicBezTo>
                <a:cubicBezTo>
                  <a:pt x="1806056" y="2310206"/>
                  <a:pt x="3058135" y="1076295"/>
                  <a:pt x="3706693" y="628214"/>
                </a:cubicBezTo>
                <a:cubicBezTo>
                  <a:pt x="4355251" y="180133"/>
                  <a:pt x="4713309" y="13510"/>
                  <a:pt x="5206484" y="6755"/>
                </a:cubicBezTo>
                <a:cubicBezTo>
                  <a:pt x="5699659" y="0"/>
                  <a:pt x="6305431" y="227418"/>
                  <a:pt x="6665741" y="587684"/>
                </a:cubicBezTo>
                <a:cubicBezTo>
                  <a:pt x="7026051" y="947950"/>
                  <a:pt x="7343575" y="1663979"/>
                  <a:pt x="7368346" y="2168351"/>
                </a:cubicBezTo>
                <a:cubicBezTo>
                  <a:pt x="7393117" y="2672723"/>
                  <a:pt x="7167924" y="3253652"/>
                  <a:pt x="6814369" y="3613918"/>
                </a:cubicBezTo>
                <a:cubicBezTo>
                  <a:pt x="6460815" y="3974184"/>
                  <a:pt x="5778477" y="4323192"/>
                  <a:pt x="5247019" y="4329947"/>
                </a:cubicBezTo>
                <a:cubicBezTo>
                  <a:pt x="4715561" y="4336702"/>
                  <a:pt x="4057689" y="4002937"/>
                  <a:pt x="3625623" y="3654448"/>
                </a:cubicBezTo>
                <a:cubicBezTo>
                  <a:pt x="3625623" y="3654448"/>
                  <a:pt x="1695711" y="1936430"/>
                  <a:pt x="1220552" y="156040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0000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>
            <a:grpSpLocks noChangeAspect="1"/>
          </p:cNvGrpSpPr>
          <p:nvPr/>
        </p:nvGrpSpPr>
        <p:grpSpPr>
          <a:xfrm>
            <a:off x="1251749" y="3088896"/>
            <a:ext cx="1162054" cy="675141"/>
            <a:chOff x="118036" y="2074245"/>
            <a:chExt cx="4648217" cy="2700563"/>
          </a:xfrm>
        </p:grpSpPr>
        <p:grpSp>
          <p:nvGrpSpPr>
            <p:cNvPr id="3" name="Group 24"/>
            <p:cNvGrpSpPr/>
            <p:nvPr/>
          </p:nvGrpSpPr>
          <p:grpSpPr>
            <a:xfrm rot="2700000">
              <a:off x="1091484" y="2133829"/>
              <a:ext cx="2700563" cy="2581395"/>
              <a:chOff x="375590" y="431971"/>
              <a:chExt cx="2711080" cy="2204534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1785105" y="431971"/>
                <a:ext cx="1301565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0" name="Freeform 39"/>
              <p:cNvSpPr/>
              <p:nvPr/>
            </p:nvSpPr>
            <p:spPr>
              <a:xfrm flipH="1">
                <a:off x="375590" y="431971"/>
                <a:ext cx="1301565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747005" y="431971"/>
                <a:ext cx="741588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2" name="Freeform 41"/>
              <p:cNvSpPr/>
              <p:nvPr/>
            </p:nvSpPr>
            <p:spPr>
              <a:xfrm flipH="1">
                <a:off x="967317" y="431971"/>
                <a:ext cx="741588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35" name="Collate 34"/>
            <p:cNvSpPr/>
            <p:nvPr/>
          </p:nvSpPr>
          <p:spPr>
            <a:xfrm rot="2700000">
              <a:off x="2261397" y="1100419"/>
              <a:ext cx="361495" cy="4648217"/>
            </a:xfrm>
            <a:prstGeom prst="flowChartCollate">
              <a:avLst/>
            </a:prstGeom>
            <a:gradFill flip="none" rotWithShape="1">
              <a:gsLst>
                <a:gs pos="45000">
                  <a:srgbClr val="FFFF66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/>
            <p:cNvSpPr/>
            <p:nvPr/>
          </p:nvSpPr>
          <p:spPr>
            <a:xfrm>
              <a:off x="1742095" y="2724856"/>
              <a:ext cx="1399341" cy="139934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lock Arc 17"/>
          <p:cNvSpPr/>
          <p:nvPr/>
        </p:nvSpPr>
        <p:spPr>
          <a:xfrm>
            <a:off x="2894057" y="2183548"/>
            <a:ext cx="6075102" cy="2490902"/>
          </a:xfrm>
          <a:prstGeom prst="blockArc">
            <a:avLst>
              <a:gd name="adj1" fmla="val 10800000"/>
              <a:gd name="adj2" fmla="val 2"/>
              <a:gd name="adj3" fmla="val 34190"/>
            </a:avLst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24201" y="1956070"/>
            <a:ext cx="2937310" cy="293731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FF"/>
              </a:gs>
              <a:gs pos="29000">
                <a:srgbClr val="8686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71029" y="317798"/>
            <a:ext cx="40019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Be X-ray Binaries</a:t>
            </a:r>
            <a:endParaRPr lang="en-US" sz="4400" dirty="0">
              <a:latin typeface="+mj-lt"/>
            </a:endParaRPr>
          </a:p>
        </p:txBody>
      </p:sp>
      <p:sp>
        <p:nvSpPr>
          <p:cNvPr id="17" name="Block Arc 16"/>
          <p:cNvSpPr/>
          <p:nvPr/>
        </p:nvSpPr>
        <p:spPr>
          <a:xfrm flipV="1">
            <a:off x="2894057" y="2183548"/>
            <a:ext cx="6075102" cy="2490902"/>
          </a:xfrm>
          <a:prstGeom prst="blockArc">
            <a:avLst>
              <a:gd name="adj1" fmla="val 10800000"/>
              <a:gd name="adj2" fmla="val 2"/>
              <a:gd name="adj3" fmla="val 34190"/>
            </a:avLst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>
            <a:grpSpLocks noChangeAspect="1"/>
          </p:cNvGrpSpPr>
          <p:nvPr/>
        </p:nvGrpSpPr>
        <p:grpSpPr>
          <a:xfrm>
            <a:off x="-1162054" y="749668"/>
            <a:ext cx="1162054" cy="675141"/>
            <a:chOff x="118036" y="2074245"/>
            <a:chExt cx="4648217" cy="2700563"/>
          </a:xfrm>
        </p:grpSpPr>
        <p:grpSp>
          <p:nvGrpSpPr>
            <p:cNvPr id="3" name="Group 24"/>
            <p:cNvGrpSpPr/>
            <p:nvPr/>
          </p:nvGrpSpPr>
          <p:grpSpPr>
            <a:xfrm rot="2700000">
              <a:off x="1091484" y="2133829"/>
              <a:ext cx="2700563" cy="2581395"/>
              <a:chOff x="375590" y="431971"/>
              <a:chExt cx="2711080" cy="2204534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1785105" y="431971"/>
                <a:ext cx="1301565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0" name="Freeform 39"/>
              <p:cNvSpPr/>
              <p:nvPr/>
            </p:nvSpPr>
            <p:spPr>
              <a:xfrm flipH="1">
                <a:off x="375590" y="431971"/>
                <a:ext cx="1301565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747005" y="431971"/>
                <a:ext cx="741588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2" name="Freeform 41"/>
              <p:cNvSpPr/>
              <p:nvPr/>
            </p:nvSpPr>
            <p:spPr>
              <a:xfrm flipH="1">
                <a:off x="967317" y="431971"/>
                <a:ext cx="741588" cy="2204534"/>
              </a:xfrm>
              <a:custGeom>
                <a:avLst/>
                <a:gdLst>
                  <a:gd name="connsiteX0" fmla="*/ 0 w 800100"/>
                  <a:gd name="connsiteY0" fmla="*/ 1048455 h 1375833"/>
                  <a:gd name="connsiteX1" fmla="*/ 143933 w 800100"/>
                  <a:gd name="connsiteY1" fmla="*/ 1302455 h 1375833"/>
                  <a:gd name="connsiteX2" fmla="*/ 397933 w 800100"/>
                  <a:gd name="connsiteY2" fmla="*/ 1361722 h 1375833"/>
                  <a:gd name="connsiteX3" fmla="*/ 626533 w 800100"/>
                  <a:gd name="connsiteY3" fmla="*/ 1217789 h 1375833"/>
                  <a:gd name="connsiteX4" fmla="*/ 770466 w 800100"/>
                  <a:gd name="connsiteY4" fmla="*/ 912989 h 1375833"/>
                  <a:gd name="connsiteX5" fmla="*/ 787400 w 800100"/>
                  <a:gd name="connsiteY5" fmla="*/ 608189 h 1375833"/>
                  <a:gd name="connsiteX6" fmla="*/ 694266 w 800100"/>
                  <a:gd name="connsiteY6" fmla="*/ 244122 h 1375833"/>
                  <a:gd name="connsiteX7" fmla="*/ 457200 w 800100"/>
                  <a:gd name="connsiteY7" fmla="*/ 49389 h 1375833"/>
                  <a:gd name="connsiteX8" fmla="*/ 228600 w 800100"/>
                  <a:gd name="connsiteY8" fmla="*/ 15522 h 1375833"/>
                  <a:gd name="connsiteX9" fmla="*/ 118533 w 800100"/>
                  <a:gd name="connsiteY9" fmla="*/ 142522 h 1375833"/>
                  <a:gd name="connsiteX10" fmla="*/ 50800 w 800100"/>
                  <a:gd name="connsiteY10" fmla="*/ 303389 h 1375833"/>
                  <a:gd name="connsiteX0" fmla="*/ 0 w 800100"/>
                  <a:gd name="connsiteY0" fmla="*/ 1007062 h 1334440"/>
                  <a:gd name="connsiteX1" fmla="*/ 143933 w 800100"/>
                  <a:gd name="connsiteY1" fmla="*/ 1261062 h 1334440"/>
                  <a:gd name="connsiteX2" fmla="*/ 397933 w 800100"/>
                  <a:gd name="connsiteY2" fmla="*/ 1320329 h 1334440"/>
                  <a:gd name="connsiteX3" fmla="*/ 626533 w 800100"/>
                  <a:gd name="connsiteY3" fmla="*/ 1176396 h 1334440"/>
                  <a:gd name="connsiteX4" fmla="*/ 770466 w 800100"/>
                  <a:gd name="connsiteY4" fmla="*/ 871596 h 1334440"/>
                  <a:gd name="connsiteX5" fmla="*/ 787400 w 800100"/>
                  <a:gd name="connsiteY5" fmla="*/ 566796 h 1334440"/>
                  <a:gd name="connsiteX6" fmla="*/ 694266 w 800100"/>
                  <a:gd name="connsiteY6" fmla="*/ 202729 h 1334440"/>
                  <a:gd name="connsiteX7" fmla="*/ 457200 w 800100"/>
                  <a:gd name="connsiteY7" fmla="*/ 7996 h 1334440"/>
                  <a:gd name="connsiteX8" fmla="*/ 311150 w 800100"/>
                  <a:gd name="connsiteY8" fmla="*/ 154751 h 1334440"/>
                  <a:gd name="connsiteX9" fmla="*/ 118533 w 800100"/>
                  <a:gd name="connsiteY9" fmla="*/ 101129 h 1334440"/>
                  <a:gd name="connsiteX10" fmla="*/ 50800 w 800100"/>
                  <a:gd name="connsiteY10" fmla="*/ 261996 h 1334440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1031404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143933 w 800100"/>
                  <a:gd name="connsiteY1" fmla="*/ 1285404 h 1358782"/>
                  <a:gd name="connsiteX2" fmla="*/ 397933 w 800100"/>
                  <a:gd name="connsiteY2" fmla="*/ 1344671 h 1358782"/>
                  <a:gd name="connsiteX3" fmla="*/ 626533 w 800100"/>
                  <a:gd name="connsiteY3" fmla="*/ 1200738 h 1358782"/>
                  <a:gd name="connsiteX4" fmla="*/ 770466 w 800100"/>
                  <a:gd name="connsiteY4" fmla="*/ 895938 h 1358782"/>
                  <a:gd name="connsiteX5" fmla="*/ 787400 w 800100"/>
                  <a:gd name="connsiteY5" fmla="*/ 591138 h 1358782"/>
                  <a:gd name="connsiteX6" fmla="*/ 694266 w 800100"/>
                  <a:gd name="connsiteY6" fmla="*/ 227071 h 1358782"/>
                  <a:gd name="connsiteX7" fmla="*/ 457200 w 800100"/>
                  <a:gd name="connsiteY7" fmla="*/ 32338 h 1358782"/>
                  <a:gd name="connsiteX8" fmla="*/ 234950 w 800100"/>
                  <a:gd name="connsiteY8" fmla="*/ 33043 h 1358782"/>
                  <a:gd name="connsiteX9" fmla="*/ 118533 w 800100"/>
                  <a:gd name="connsiteY9" fmla="*/ 125471 h 1358782"/>
                  <a:gd name="connsiteX10" fmla="*/ 50800 w 800100"/>
                  <a:gd name="connsiteY10" fmla="*/ 286338 h 1358782"/>
                  <a:gd name="connsiteX0" fmla="*/ 0 w 800100"/>
                  <a:gd name="connsiteY0" fmla="*/ 925730 h 1358782"/>
                  <a:gd name="connsiteX1" fmla="*/ 60026 w 800100"/>
                  <a:gd name="connsiteY1" fmla="*/ 1107521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235725 w 1035825"/>
                  <a:gd name="connsiteY0" fmla="*/ 925730 h 1358782"/>
                  <a:gd name="connsiteX1" fmla="*/ 23989 w 1035825"/>
                  <a:gd name="connsiteY1" fmla="*/ 1271904 h 1358782"/>
                  <a:gd name="connsiteX2" fmla="*/ 379658 w 1035825"/>
                  <a:gd name="connsiteY2" fmla="*/ 1285404 h 1358782"/>
                  <a:gd name="connsiteX3" fmla="*/ 633658 w 1035825"/>
                  <a:gd name="connsiteY3" fmla="*/ 1344671 h 1358782"/>
                  <a:gd name="connsiteX4" fmla="*/ 862258 w 1035825"/>
                  <a:gd name="connsiteY4" fmla="*/ 1200738 h 1358782"/>
                  <a:gd name="connsiteX5" fmla="*/ 1006191 w 1035825"/>
                  <a:gd name="connsiteY5" fmla="*/ 895938 h 1358782"/>
                  <a:gd name="connsiteX6" fmla="*/ 1023125 w 1035825"/>
                  <a:gd name="connsiteY6" fmla="*/ 591138 h 1358782"/>
                  <a:gd name="connsiteX7" fmla="*/ 929991 w 1035825"/>
                  <a:gd name="connsiteY7" fmla="*/ 227071 h 1358782"/>
                  <a:gd name="connsiteX8" fmla="*/ 692925 w 1035825"/>
                  <a:gd name="connsiteY8" fmla="*/ 32338 h 1358782"/>
                  <a:gd name="connsiteX9" fmla="*/ 470675 w 1035825"/>
                  <a:gd name="connsiteY9" fmla="*/ 33043 h 1358782"/>
                  <a:gd name="connsiteX10" fmla="*/ 354258 w 1035825"/>
                  <a:gd name="connsiteY10" fmla="*/ 125471 h 1358782"/>
                  <a:gd name="connsiteX11" fmla="*/ 286525 w 1035825"/>
                  <a:gd name="connsiteY11" fmla="*/ 286338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0800 w 800100"/>
                  <a:gd name="connsiteY11" fmla="*/ 286338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0 w 809712"/>
                  <a:gd name="connsiteY11" fmla="*/ 438979 h 1358782"/>
                  <a:gd name="connsiteX0" fmla="*/ 9612 w 809712"/>
                  <a:gd name="connsiteY0" fmla="*/ 925730 h 1358782"/>
                  <a:gd name="connsiteX1" fmla="*/ 50575 w 809712"/>
                  <a:gd name="connsiteY1" fmla="*/ 1111435 h 1358782"/>
                  <a:gd name="connsiteX2" fmla="*/ 153545 w 809712"/>
                  <a:gd name="connsiteY2" fmla="*/ 1285404 h 1358782"/>
                  <a:gd name="connsiteX3" fmla="*/ 407545 w 809712"/>
                  <a:gd name="connsiteY3" fmla="*/ 1344671 h 1358782"/>
                  <a:gd name="connsiteX4" fmla="*/ 636145 w 809712"/>
                  <a:gd name="connsiteY4" fmla="*/ 1200738 h 1358782"/>
                  <a:gd name="connsiteX5" fmla="*/ 780078 w 809712"/>
                  <a:gd name="connsiteY5" fmla="*/ 895938 h 1358782"/>
                  <a:gd name="connsiteX6" fmla="*/ 797012 w 809712"/>
                  <a:gd name="connsiteY6" fmla="*/ 591138 h 1358782"/>
                  <a:gd name="connsiteX7" fmla="*/ 703878 w 809712"/>
                  <a:gd name="connsiteY7" fmla="*/ 227071 h 1358782"/>
                  <a:gd name="connsiteX8" fmla="*/ 466812 w 809712"/>
                  <a:gd name="connsiteY8" fmla="*/ 32338 h 1358782"/>
                  <a:gd name="connsiteX9" fmla="*/ 244562 w 809712"/>
                  <a:gd name="connsiteY9" fmla="*/ 33043 h 1358782"/>
                  <a:gd name="connsiteX10" fmla="*/ 128145 w 809712"/>
                  <a:gd name="connsiteY10" fmla="*/ 125471 h 1358782"/>
                  <a:gd name="connsiteX11" fmla="*/ 61811 w 809712"/>
                  <a:gd name="connsiteY11" fmla="*/ 254296 h 1358782"/>
                  <a:gd name="connsiteX12" fmla="*/ 0 w 809712"/>
                  <a:gd name="connsiteY12" fmla="*/ 438979 h 1358782"/>
                  <a:gd name="connsiteX0" fmla="*/ 0 w 800100"/>
                  <a:gd name="connsiteY0" fmla="*/ 925730 h 1358782"/>
                  <a:gd name="connsiteX1" fmla="*/ 40963 w 800100"/>
                  <a:gd name="connsiteY1" fmla="*/ 1111435 h 1358782"/>
                  <a:gd name="connsiteX2" fmla="*/ 143933 w 800100"/>
                  <a:gd name="connsiteY2" fmla="*/ 1285404 h 1358782"/>
                  <a:gd name="connsiteX3" fmla="*/ 397933 w 800100"/>
                  <a:gd name="connsiteY3" fmla="*/ 1344671 h 1358782"/>
                  <a:gd name="connsiteX4" fmla="*/ 626533 w 800100"/>
                  <a:gd name="connsiteY4" fmla="*/ 1200738 h 1358782"/>
                  <a:gd name="connsiteX5" fmla="*/ 770466 w 800100"/>
                  <a:gd name="connsiteY5" fmla="*/ 895938 h 1358782"/>
                  <a:gd name="connsiteX6" fmla="*/ 787400 w 800100"/>
                  <a:gd name="connsiteY6" fmla="*/ 591138 h 1358782"/>
                  <a:gd name="connsiteX7" fmla="*/ 694266 w 800100"/>
                  <a:gd name="connsiteY7" fmla="*/ 227071 h 1358782"/>
                  <a:gd name="connsiteX8" fmla="*/ 457200 w 800100"/>
                  <a:gd name="connsiteY8" fmla="*/ 32338 h 1358782"/>
                  <a:gd name="connsiteX9" fmla="*/ 234950 w 800100"/>
                  <a:gd name="connsiteY9" fmla="*/ 33043 h 1358782"/>
                  <a:gd name="connsiteX10" fmla="*/ 118533 w 800100"/>
                  <a:gd name="connsiteY10" fmla="*/ 125471 h 1358782"/>
                  <a:gd name="connsiteX11" fmla="*/ 52199 w 800100"/>
                  <a:gd name="connsiteY11" fmla="*/ 254296 h 1358782"/>
                  <a:gd name="connsiteX12" fmla="*/ 287031 w 800100"/>
                  <a:gd name="connsiteY12" fmla="*/ 384709 h 1358782"/>
                  <a:gd name="connsiteX0" fmla="*/ 9882 w 809982"/>
                  <a:gd name="connsiteY0" fmla="*/ 925730 h 1358782"/>
                  <a:gd name="connsiteX1" fmla="*/ 50845 w 809982"/>
                  <a:gd name="connsiteY1" fmla="*/ 1111435 h 1358782"/>
                  <a:gd name="connsiteX2" fmla="*/ 153815 w 809982"/>
                  <a:gd name="connsiteY2" fmla="*/ 1285404 h 1358782"/>
                  <a:gd name="connsiteX3" fmla="*/ 407815 w 809982"/>
                  <a:gd name="connsiteY3" fmla="*/ 1344671 h 1358782"/>
                  <a:gd name="connsiteX4" fmla="*/ 636415 w 809982"/>
                  <a:gd name="connsiteY4" fmla="*/ 1200738 h 1358782"/>
                  <a:gd name="connsiteX5" fmla="*/ 780348 w 809982"/>
                  <a:gd name="connsiteY5" fmla="*/ 895938 h 1358782"/>
                  <a:gd name="connsiteX6" fmla="*/ 797282 w 809982"/>
                  <a:gd name="connsiteY6" fmla="*/ 591138 h 1358782"/>
                  <a:gd name="connsiteX7" fmla="*/ 704148 w 809982"/>
                  <a:gd name="connsiteY7" fmla="*/ 227071 h 1358782"/>
                  <a:gd name="connsiteX8" fmla="*/ 467082 w 809982"/>
                  <a:gd name="connsiteY8" fmla="*/ 32338 h 1358782"/>
                  <a:gd name="connsiteX9" fmla="*/ 244832 w 809982"/>
                  <a:gd name="connsiteY9" fmla="*/ 33043 h 1358782"/>
                  <a:gd name="connsiteX10" fmla="*/ 128415 w 809982"/>
                  <a:gd name="connsiteY10" fmla="*/ 125471 h 1358782"/>
                  <a:gd name="connsiteX11" fmla="*/ 62081 w 809982"/>
                  <a:gd name="connsiteY11" fmla="*/ 254296 h 1358782"/>
                  <a:gd name="connsiteX12" fmla="*/ 500900 w 809982"/>
                  <a:gd name="connsiteY12" fmla="*/ 224764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91013 h 1358782"/>
                  <a:gd name="connsiteX0" fmla="*/ 2130 w 802230"/>
                  <a:gd name="connsiteY0" fmla="*/ 925730 h 1358782"/>
                  <a:gd name="connsiteX1" fmla="*/ 43093 w 802230"/>
                  <a:gd name="connsiteY1" fmla="*/ 1111435 h 1358782"/>
                  <a:gd name="connsiteX2" fmla="*/ 146063 w 802230"/>
                  <a:gd name="connsiteY2" fmla="*/ 1285404 h 1358782"/>
                  <a:gd name="connsiteX3" fmla="*/ 400063 w 802230"/>
                  <a:gd name="connsiteY3" fmla="*/ 1344671 h 1358782"/>
                  <a:gd name="connsiteX4" fmla="*/ 628663 w 802230"/>
                  <a:gd name="connsiteY4" fmla="*/ 1200738 h 1358782"/>
                  <a:gd name="connsiteX5" fmla="*/ 772596 w 802230"/>
                  <a:gd name="connsiteY5" fmla="*/ 895938 h 1358782"/>
                  <a:gd name="connsiteX6" fmla="*/ 789530 w 802230"/>
                  <a:gd name="connsiteY6" fmla="*/ 591138 h 1358782"/>
                  <a:gd name="connsiteX7" fmla="*/ 696396 w 802230"/>
                  <a:gd name="connsiteY7" fmla="*/ 227071 h 1358782"/>
                  <a:gd name="connsiteX8" fmla="*/ 459330 w 802230"/>
                  <a:gd name="connsiteY8" fmla="*/ 32338 h 1358782"/>
                  <a:gd name="connsiteX9" fmla="*/ 237080 w 802230"/>
                  <a:gd name="connsiteY9" fmla="*/ 33043 h 1358782"/>
                  <a:gd name="connsiteX10" fmla="*/ 120663 w 802230"/>
                  <a:gd name="connsiteY10" fmla="*/ 125471 h 1358782"/>
                  <a:gd name="connsiteX11" fmla="*/ 54329 w 802230"/>
                  <a:gd name="connsiteY11" fmla="*/ 254296 h 1358782"/>
                  <a:gd name="connsiteX12" fmla="*/ 0 w 802230"/>
                  <a:gd name="connsiteY12" fmla="*/ 431781 h 13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2230" h="1358782">
                    <a:moveTo>
                      <a:pt x="2130" y="925730"/>
                    </a:moveTo>
                    <a:cubicBezTo>
                      <a:pt x="12134" y="956029"/>
                      <a:pt x="19104" y="1051489"/>
                      <a:pt x="43093" y="1111435"/>
                    </a:cubicBezTo>
                    <a:cubicBezTo>
                      <a:pt x="67082" y="1171381"/>
                      <a:pt x="86568" y="1246531"/>
                      <a:pt x="146063" y="1285404"/>
                    </a:cubicBezTo>
                    <a:cubicBezTo>
                      <a:pt x="205558" y="1324277"/>
                      <a:pt x="319630" y="1358782"/>
                      <a:pt x="400063" y="1344671"/>
                    </a:cubicBezTo>
                    <a:cubicBezTo>
                      <a:pt x="480496" y="1330560"/>
                      <a:pt x="566574" y="1275527"/>
                      <a:pt x="628663" y="1200738"/>
                    </a:cubicBezTo>
                    <a:cubicBezTo>
                      <a:pt x="690752" y="1125949"/>
                      <a:pt x="745785" y="997538"/>
                      <a:pt x="772596" y="895938"/>
                    </a:cubicBezTo>
                    <a:cubicBezTo>
                      <a:pt x="799407" y="794338"/>
                      <a:pt x="802230" y="702616"/>
                      <a:pt x="789530" y="591138"/>
                    </a:cubicBezTo>
                    <a:cubicBezTo>
                      <a:pt x="776830" y="479660"/>
                      <a:pt x="751429" y="320204"/>
                      <a:pt x="696396" y="227071"/>
                    </a:cubicBezTo>
                    <a:cubicBezTo>
                      <a:pt x="641363" y="133938"/>
                      <a:pt x="535883" y="64676"/>
                      <a:pt x="459330" y="32338"/>
                    </a:cubicBezTo>
                    <a:cubicBezTo>
                      <a:pt x="382777" y="0"/>
                      <a:pt x="293524" y="17521"/>
                      <a:pt x="237080" y="33043"/>
                    </a:cubicBezTo>
                    <a:cubicBezTo>
                      <a:pt x="180636" y="48565"/>
                      <a:pt x="151121" y="88596"/>
                      <a:pt x="120663" y="125471"/>
                    </a:cubicBezTo>
                    <a:cubicBezTo>
                      <a:pt x="90205" y="162346"/>
                      <a:pt x="74440" y="203244"/>
                      <a:pt x="54329" y="254296"/>
                    </a:cubicBezTo>
                    <a:cubicBezTo>
                      <a:pt x="34219" y="305348"/>
                      <a:pt x="10302" y="401001"/>
                      <a:pt x="0" y="431781"/>
                    </a:cubicBezTo>
                  </a:path>
                </a:pathLst>
              </a:custGeom>
              <a:ln w="3175" cap="flat" cmpd="sng" algn="ctr">
                <a:solidFill>
                  <a:srgbClr val="00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35" name="Collate 34"/>
            <p:cNvSpPr/>
            <p:nvPr/>
          </p:nvSpPr>
          <p:spPr>
            <a:xfrm rot="2700000">
              <a:off x="2261397" y="1100419"/>
              <a:ext cx="361495" cy="4648217"/>
            </a:xfrm>
            <a:prstGeom prst="flowChartCollate">
              <a:avLst/>
            </a:prstGeom>
            <a:gradFill flip="none" rotWithShape="1">
              <a:gsLst>
                <a:gs pos="45000">
                  <a:srgbClr val="FFFF66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/>
            <p:cNvSpPr/>
            <p:nvPr/>
          </p:nvSpPr>
          <p:spPr>
            <a:xfrm>
              <a:off x="1742095" y="2724856"/>
              <a:ext cx="1399341" cy="139934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reeform 27"/>
          <p:cNvSpPr/>
          <p:nvPr/>
        </p:nvSpPr>
        <p:spPr>
          <a:xfrm>
            <a:off x="-541867" y="-524933"/>
            <a:ext cx="9220200" cy="5858933"/>
          </a:xfrm>
          <a:custGeom>
            <a:avLst/>
            <a:gdLst>
              <a:gd name="connsiteX0" fmla="*/ 0 w 7916333"/>
              <a:gd name="connsiteY0" fmla="*/ 1490133 h 5858933"/>
              <a:gd name="connsiteX1" fmla="*/ 3064933 w 7916333"/>
              <a:gd name="connsiteY1" fmla="*/ 4521200 h 5858933"/>
              <a:gd name="connsiteX2" fmla="*/ 5943600 w 7916333"/>
              <a:gd name="connsiteY2" fmla="*/ 5706533 h 5858933"/>
              <a:gd name="connsiteX3" fmla="*/ 7620000 w 7916333"/>
              <a:gd name="connsiteY3" fmla="*/ 5435600 h 5858933"/>
              <a:gd name="connsiteX4" fmla="*/ 7721600 w 7916333"/>
              <a:gd name="connsiteY4" fmla="*/ 4030133 h 5858933"/>
              <a:gd name="connsiteX5" fmla="*/ 6604000 w 7916333"/>
              <a:gd name="connsiteY5" fmla="*/ 1761066 h 5858933"/>
              <a:gd name="connsiteX6" fmla="*/ 4826000 w 7916333"/>
              <a:gd name="connsiteY6" fmla="*/ 0 h 5858933"/>
              <a:gd name="connsiteX0" fmla="*/ 0 w 9220200"/>
              <a:gd name="connsiteY0" fmla="*/ 1807931 h 5858933"/>
              <a:gd name="connsiteX1" fmla="*/ 4368800 w 9220200"/>
              <a:gd name="connsiteY1" fmla="*/ 4521200 h 5858933"/>
              <a:gd name="connsiteX2" fmla="*/ 7247467 w 9220200"/>
              <a:gd name="connsiteY2" fmla="*/ 5706533 h 5858933"/>
              <a:gd name="connsiteX3" fmla="*/ 8923867 w 9220200"/>
              <a:gd name="connsiteY3" fmla="*/ 5435600 h 5858933"/>
              <a:gd name="connsiteX4" fmla="*/ 9025467 w 9220200"/>
              <a:gd name="connsiteY4" fmla="*/ 4030133 h 5858933"/>
              <a:gd name="connsiteX5" fmla="*/ 7907867 w 9220200"/>
              <a:gd name="connsiteY5" fmla="*/ 1761066 h 5858933"/>
              <a:gd name="connsiteX6" fmla="*/ 6129867 w 9220200"/>
              <a:gd name="connsiteY6" fmla="*/ 0 h 5858933"/>
              <a:gd name="connsiteX0" fmla="*/ 0 w 9220200"/>
              <a:gd name="connsiteY0" fmla="*/ 1807931 h 5858933"/>
              <a:gd name="connsiteX1" fmla="*/ 4368800 w 9220200"/>
              <a:gd name="connsiteY1" fmla="*/ 4521200 h 5858933"/>
              <a:gd name="connsiteX2" fmla="*/ 7247467 w 9220200"/>
              <a:gd name="connsiteY2" fmla="*/ 5706533 h 5858933"/>
              <a:gd name="connsiteX3" fmla="*/ 8923867 w 9220200"/>
              <a:gd name="connsiteY3" fmla="*/ 5435600 h 5858933"/>
              <a:gd name="connsiteX4" fmla="*/ 9025467 w 9220200"/>
              <a:gd name="connsiteY4" fmla="*/ 4030133 h 5858933"/>
              <a:gd name="connsiteX5" fmla="*/ 7907867 w 9220200"/>
              <a:gd name="connsiteY5" fmla="*/ 1761066 h 5858933"/>
              <a:gd name="connsiteX6" fmla="*/ 6129867 w 9220200"/>
              <a:gd name="connsiteY6" fmla="*/ 0 h 5858933"/>
              <a:gd name="connsiteX0" fmla="*/ 0 w 9220200"/>
              <a:gd name="connsiteY0" fmla="*/ 1602698 h 5858933"/>
              <a:gd name="connsiteX1" fmla="*/ 4368800 w 9220200"/>
              <a:gd name="connsiteY1" fmla="*/ 4521200 h 5858933"/>
              <a:gd name="connsiteX2" fmla="*/ 7247467 w 9220200"/>
              <a:gd name="connsiteY2" fmla="*/ 5706533 h 5858933"/>
              <a:gd name="connsiteX3" fmla="*/ 8923867 w 9220200"/>
              <a:gd name="connsiteY3" fmla="*/ 5435600 h 5858933"/>
              <a:gd name="connsiteX4" fmla="*/ 9025467 w 9220200"/>
              <a:gd name="connsiteY4" fmla="*/ 4030133 h 5858933"/>
              <a:gd name="connsiteX5" fmla="*/ 7907867 w 9220200"/>
              <a:gd name="connsiteY5" fmla="*/ 1761066 h 5858933"/>
              <a:gd name="connsiteX6" fmla="*/ 6129867 w 9220200"/>
              <a:gd name="connsiteY6" fmla="*/ 0 h 5858933"/>
              <a:gd name="connsiteX0" fmla="*/ 0 w 9220200"/>
              <a:gd name="connsiteY0" fmla="*/ 1602698 h 5858933"/>
              <a:gd name="connsiteX1" fmla="*/ 4368800 w 9220200"/>
              <a:gd name="connsiteY1" fmla="*/ 4521200 h 5858933"/>
              <a:gd name="connsiteX2" fmla="*/ 7247467 w 9220200"/>
              <a:gd name="connsiteY2" fmla="*/ 5706533 h 5858933"/>
              <a:gd name="connsiteX3" fmla="*/ 8923867 w 9220200"/>
              <a:gd name="connsiteY3" fmla="*/ 5435600 h 5858933"/>
              <a:gd name="connsiteX4" fmla="*/ 9025467 w 9220200"/>
              <a:gd name="connsiteY4" fmla="*/ 4030133 h 5858933"/>
              <a:gd name="connsiteX5" fmla="*/ 7907867 w 9220200"/>
              <a:gd name="connsiteY5" fmla="*/ 1761066 h 5858933"/>
              <a:gd name="connsiteX6" fmla="*/ 6129867 w 9220200"/>
              <a:gd name="connsiteY6" fmla="*/ 0 h 5858933"/>
              <a:gd name="connsiteX0" fmla="*/ 0 w 9220200"/>
              <a:gd name="connsiteY0" fmla="*/ 1602698 h 5858933"/>
              <a:gd name="connsiteX1" fmla="*/ 4368800 w 9220200"/>
              <a:gd name="connsiteY1" fmla="*/ 4521200 h 5858933"/>
              <a:gd name="connsiteX2" fmla="*/ 7247467 w 9220200"/>
              <a:gd name="connsiteY2" fmla="*/ 5706533 h 5858933"/>
              <a:gd name="connsiteX3" fmla="*/ 8923867 w 9220200"/>
              <a:gd name="connsiteY3" fmla="*/ 5435600 h 5858933"/>
              <a:gd name="connsiteX4" fmla="*/ 9025467 w 9220200"/>
              <a:gd name="connsiteY4" fmla="*/ 4030133 h 5858933"/>
              <a:gd name="connsiteX5" fmla="*/ 7907867 w 9220200"/>
              <a:gd name="connsiteY5" fmla="*/ 1761066 h 5858933"/>
              <a:gd name="connsiteX6" fmla="*/ 6129867 w 9220200"/>
              <a:gd name="connsiteY6" fmla="*/ 0 h 585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0200" h="5858933">
                <a:moveTo>
                  <a:pt x="0" y="1602698"/>
                </a:moveTo>
                <a:cubicBezTo>
                  <a:pt x="1445497" y="2656528"/>
                  <a:pt x="3160889" y="3837228"/>
                  <a:pt x="4368800" y="4521200"/>
                </a:cubicBezTo>
                <a:cubicBezTo>
                  <a:pt x="5576711" y="5205172"/>
                  <a:pt x="6488289" y="5554133"/>
                  <a:pt x="7247467" y="5706533"/>
                </a:cubicBezTo>
                <a:cubicBezTo>
                  <a:pt x="8006645" y="5858933"/>
                  <a:pt x="8627534" y="5715000"/>
                  <a:pt x="8923867" y="5435600"/>
                </a:cubicBezTo>
                <a:cubicBezTo>
                  <a:pt x="9220200" y="5156200"/>
                  <a:pt x="9194800" y="4642555"/>
                  <a:pt x="9025467" y="4030133"/>
                </a:cubicBezTo>
                <a:cubicBezTo>
                  <a:pt x="8856134" y="3417711"/>
                  <a:pt x="8390467" y="2432755"/>
                  <a:pt x="7907867" y="1761066"/>
                </a:cubicBezTo>
                <a:cubicBezTo>
                  <a:pt x="7425267" y="1089377"/>
                  <a:pt x="6620934" y="457200"/>
                  <a:pt x="6129867" y="0"/>
                </a:cubicBezTo>
              </a:path>
            </a:pathLst>
          </a:custGeom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10860" y="5301978"/>
            <a:ext cx="8116469" cy="1500194"/>
            <a:chOff x="210860" y="5301978"/>
            <a:chExt cx="8116469" cy="1500194"/>
          </a:xfrm>
        </p:grpSpPr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191510" y="5831541"/>
              <a:ext cx="1060713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21072" y="6362692"/>
              <a:ext cx="760625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16200000">
              <a:off x="0" y="5658478"/>
              <a:ext cx="791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dM/dt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90032" y="6432840"/>
              <a:ext cx="612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46667" y="5469467"/>
              <a:ext cx="7298266" cy="778933"/>
            </a:xfrm>
            <a:custGeom>
              <a:avLst/>
              <a:gdLst>
                <a:gd name="connsiteX0" fmla="*/ 0 w 7298266"/>
                <a:gd name="connsiteY0" fmla="*/ 728133 h 778933"/>
                <a:gd name="connsiteX1" fmla="*/ 237066 w 7298266"/>
                <a:gd name="connsiteY1" fmla="*/ 762000 h 778933"/>
                <a:gd name="connsiteX2" fmla="*/ 1473200 w 7298266"/>
                <a:gd name="connsiteY2" fmla="*/ 778933 h 778933"/>
                <a:gd name="connsiteX3" fmla="*/ 1862666 w 7298266"/>
                <a:gd name="connsiteY3" fmla="*/ 762000 h 778933"/>
                <a:gd name="connsiteX4" fmla="*/ 1964266 w 7298266"/>
                <a:gd name="connsiteY4" fmla="*/ 728133 h 778933"/>
                <a:gd name="connsiteX5" fmla="*/ 2150533 w 7298266"/>
                <a:gd name="connsiteY5" fmla="*/ 711200 h 778933"/>
                <a:gd name="connsiteX6" fmla="*/ 2201333 w 7298266"/>
                <a:gd name="connsiteY6" fmla="*/ 694266 h 778933"/>
                <a:gd name="connsiteX7" fmla="*/ 2336800 w 7298266"/>
                <a:gd name="connsiteY7" fmla="*/ 541866 h 778933"/>
                <a:gd name="connsiteX8" fmla="*/ 2370666 w 7298266"/>
                <a:gd name="connsiteY8" fmla="*/ 423333 h 778933"/>
                <a:gd name="connsiteX9" fmla="*/ 2387600 w 7298266"/>
                <a:gd name="connsiteY9" fmla="*/ 254000 h 778933"/>
                <a:gd name="connsiteX10" fmla="*/ 2421466 w 7298266"/>
                <a:gd name="connsiteY10" fmla="*/ 152400 h 778933"/>
                <a:gd name="connsiteX11" fmla="*/ 2472266 w 7298266"/>
                <a:gd name="connsiteY11" fmla="*/ 135466 h 778933"/>
                <a:gd name="connsiteX12" fmla="*/ 2489200 w 7298266"/>
                <a:gd name="connsiteY12" fmla="*/ 84666 h 778933"/>
                <a:gd name="connsiteX13" fmla="*/ 2658533 w 7298266"/>
                <a:gd name="connsiteY13" fmla="*/ 67733 h 778933"/>
                <a:gd name="connsiteX14" fmla="*/ 2726266 w 7298266"/>
                <a:gd name="connsiteY14" fmla="*/ 169333 h 778933"/>
                <a:gd name="connsiteX15" fmla="*/ 2777066 w 7298266"/>
                <a:gd name="connsiteY15" fmla="*/ 220133 h 778933"/>
                <a:gd name="connsiteX16" fmla="*/ 2810933 w 7298266"/>
                <a:gd name="connsiteY16" fmla="*/ 270933 h 778933"/>
                <a:gd name="connsiteX17" fmla="*/ 2861733 w 7298266"/>
                <a:gd name="connsiteY17" fmla="*/ 287866 h 778933"/>
                <a:gd name="connsiteX18" fmla="*/ 2895600 w 7298266"/>
                <a:gd name="connsiteY18" fmla="*/ 355600 h 778933"/>
                <a:gd name="connsiteX19" fmla="*/ 2946400 w 7298266"/>
                <a:gd name="connsiteY19" fmla="*/ 389466 h 778933"/>
                <a:gd name="connsiteX20" fmla="*/ 3014133 w 7298266"/>
                <a:gd name="connsiteY20" fmla="*/ 474133 h 778933"/>
                <a:gd name="connsiteX21" fmla="*/ 3098800 w 7298266"/>
                <a:gd name="connsiteY21" fmla="*/ 575733 h 778933"/>
                <a:gd name="connsiteX22" fmla="*/ 3200400 w 7298266"/>
                <a:gd name="connsiteY22" fmla="*/ 609600 h 778933"/>
                <a:gd name="connsiteX23" fmla="*/ 3318933 w 7298266"/>
                <a:gd name="connsiteY23" fmla="*/ 677333 h 778933"/>
                <a:gd name="connsiteX24" fmla="*/ 3437466 w 7298266"/>
                <a:gd name="connsiteY24" fmla="*/ 711200 h 778933"/>
                <a:gd name="connsiteX25" fmla="*/ 4859866 w 7298266"/>
                <a:gd name="connsiteY25" fmla="*/ 677333 h 778933"/>
                <a:gd name="connsiteX26" fmla="*/ 5080000 w 7298266"/>
                <a:gd name="connsiteY26" fmla="*/ 643466 h 778933"/>
                <a:gd name="connsiteX27" fmla="*/ 5130800 w 7298266"/>
                <a:gd name="connsiteY27" fmla="*/ 609600 h 778933"/>
                <a:gd name="connsiteX28" fmla="*/ 5232400 w 7298266"/>
                <a:gd name="connsiteY28" fmla="*/ 558800 h 778933"/>
                <a:gd name="connsiteX29" fmla="*/ 5283200 w 7298266"/>
                <a:gd name="connsiteY29" fmla="*/ 440266 h 778933"/>
                <a:gd name="connsiteX30" fmla="*/ 5300133 w 7298266"/>
                <a:gd name="connsiteY30" fmla="*/ 254000 h 778933"/>
                <a:gd name="connsiteX31" fmla="*/ 5317066 w 7298266"/>
                <a:gd name="connsiteY31" fmla="*/ 203200 h 778933"/>
                <a:gd name="connsiteX32" fmla="*/ 5367866 w 7298266"/>
                <a:gd name="connsiteY32" fmla="*/ 67733 h 778933"/>
                <a:gd name="connsiteX33" fmla="*/ 5401733 w 7298266"/>
                <a:gd name="connsiteY33" fmla="*/ 16933 h 778933"/>
                <a:gd name="connsiteX34" fmla="*/ 5452533 w 7298266"/>
                <a:gd name="connsiteY34" fmla="*/ 0 h 778933"/>
                <a:gd name="connsiteX35" fmla="*/ 5706533 w 7298266"/>
                <a:gd name="connsiteY35" fmla="*/ 33866 h 778933"/>
                <a:gd name="connsiteX36" fmla="*/ 5774266 w 7298266"/>
                <a:gd name="connsiteY36" fmla="*/ 84666 h 778933"/>
                <a:gd name="connsiteX37" fmla="*/ 5875866 w 7298266"/>
                <a:gd name="connsiteY37" fmla="*/ 152400 h 778933"/>
                <a:gd name="connsiteX38" fmla="*/ 5926666 w 7298266"/>
                <a:gd name="connsiteY38" fmla="*/ 254000 h 778933"/>
                <a:gd name="connsiteX39" fmla="*/ 5977466 w 7298266"/>
                <a:gd name="connsiteY39" fmla="*/ 270933 h 778933"/>
                <a:gd name="connsiteX40" fmla="*/ 6231466 w 7298266"/>
                <a:gd name="connsiteY40" fmla="*/ 508000 h 778933"/>
                <a:gd name="connsiteX41" fmla="*/ 6282266 w 7298266"/>
                <a:gd name="connsiteY41" fmla="*/ 558800 h 778933"/>
                <a:gd name="connsiteX42" fmla="*/ 6841066 w 7298266"/>
                <a:gd name="connsiteY42" fmla="*/ 592666 h 778933"/>
                <a:gd name="connsiteX43" fmla="*/ 7298266 w 7298266"/>
                <a:gd name="connsiteY43" fmla="*/ 609600 h 77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298266" h="778933">
                  <a:moveTo>
                    <a:pt x="0" y="728133"/>
                  </a:moveTo>
                  <a:cubicBezTo>
                    <a:pt x="97281" y="760559"/>
                    <a:pt x="77260" y="758195"/>
                    <a:pt x="237066" y="762000"/>
                  </a:cubicBezTo>
                  <a:cubicBezTo>
                    <a:pt x="649033" y="771809"/>
                    <a:pt x="1061155" y="773289"/>
                    <a:pt x="1473200" y="778933"/>
                  </a:cubicBezTo>
                  <a:cubicBezTo>
                    <a:pt x="1603022" y="773289"/>
                    <a:pt x="1733411" y="775371"/>
                    <a:pt x="1862666" y="762000"/>
                  </a:cubicBezTo>
                  <a:cubicBezTo>
                    <a:pt x="1898175" y="758327"/>
                    <a:pt x="1928714" y="731365"/>
                    <a:pt x="1964266" y="728133"/>
                  </a:cubicBezTo>
                  <a:lnTo>
                    <a:pt x="2150533" y="711200"/>
                  </a:lnTo>
                  <a:cubicBezTo>
                    <a:pt x="2167466" y="705555"/>
                    <a:pt x="2187244" y="705224"/>
                    <a:pt x="2201333" y="694266"/>
                  </a:cubicBezTo>
                  <a:cubicBezTo>
                    <a:pt x="2281634" y="631809"/>
                    <a:pt x="2291531" y="609769"/>
                    <a:pt x="2336800" y="541866"/>
                  </a:cubicBezTo>
                  <a:cubicBezTo>
                    <a:pt x="2348862" y="505679"/>
                    <a:pt x="2365350" y="460542"/>
                    <a:pt x="2370666" y="423333"/>
                  </a:cubicBezTo>
                  <a:cubicBezTo>
                    <a:pt x="2378688" y="367177"/>
                    <a:pt x="2377146" y="309754"/>
                    <a:pt x="2387600" y="254000"/>
                  </a:cubicBezTo>
                  <a:cubicBezTo>
                    <a:pt x="2394179" y="218913"/>
                    <a:pt x="2387600" y="163689"/>
                    <a:pt x="2421466" y="152400"/>
                  </a:cubicBezTo>
                  <a:lnTo>
                    <a:pt x="2472266" y="135466"/>
                  </a:lnTo>
                  <a:cubicBezTo>
                    <a:pt x="2477911" y="118533"/>
                    <a:pt x="2478049" y="98604"/>
                    <a:pt x="2489200" y="84666"/>
                  </a:cubicBezTo>
                  <a:cubicBezTo>
                    <a:pt x="2538026" y="23635"/>
                    <a:pt x="2588854" y="57779"/>
                    <a:pt x="2658533" y="67733"/>
                  </a:cubicBezTo>
                  <a:cubicBezTo>
                    <a:pt x="2681111" y="101600"/>
                    <a:pt x="2697485" y="140552"/>
                    <a:pt x="2726266" y="169333"/>
                  </a:cubicBezTo>
                  <a:cubicBezTo>
                    <a:pt x="2743199" y="186266"/>
                    <a:pt x="2761735" y="201736"/>
                    <a:pt x="2777066" y="220133"/>
                  </a:cubicBezTo>
                  <a:cubicBezTo>
                    <a:pt x="2790095" y="235767"/>
                    <a:pt x="2795041" y="258220"/>
                    <a:pt x="2810933" y="270933"/>
                  </a:cubicBezTo>
                  <a:cubicBezTo>
                    <a:pt x="2824871" y="282083"/>
                    <a:pt x="2844800" y="282222"/>
                    <a:pt x="2861733" y="287866"/>
                  </a:cubicBezTo>
                  <a:cubicBezTo>
                    <a:pt x="2873022" y="310444"/>
                    <a:pt x="2879440" y="336208"/>
                    <a:pt x="2895600" y="355600"/>
                  </a:cubicBezTo>
                  <a:cubicBezTo>
                    <a:pt x="2908629" y="371234"/>
                    <a:pt x="2935111" y="372533"/>
                    <a:pt x="2946400" y="389466"/>
                  </a:cubicBezTo>
                  <a:cubicBezTo>
                    <a:pt x="3013225" y="489704"/>
                    <a:pt x="2906310" y="438193"/>
                    <a:pt x="3014133" y="474133"/>
                  </a:cubicBezTo>
                  <a:cubicBezTo>
                    <a:pt x="3035212" y="505751"/>
                    <a:pt x="3064288" y="556559"/>
                    <a:pt x="3098800" y="575733"/>
                  </a:cubicBezTo>
                  <a:cubicBezTo>
                    <a:pt x="3130006" y="593070"/>
                    <a:pt x="3170697" y="589798"/>
                    <a:pt x="3200400" y="609600"/>
                  </a:cubicBezTo>
                  <a:cubicBezTo>
                    <a:pt x="3251415" y="643610"/>
                    <a:pt x="3258782" y="651554"/>
                    <a:pt x="3318933" y="677333"/>
                  </a:cubicBezTo>
                  <a:cubicBezTo>
                    <a:pt x="3352938" y="691906"/>
                    <a:pt x="3403102" y="702609"/>
                    <a:pt x="3437466" y="711200"/>
                  </a:cubicBezTo>
                  <a:lnTo>
                    <a:pt x="4859866" y="677333"/>
                  </a:lnTo>
                  <a:cubicBezTo>
                    <a:pt x="4901377" y="676008"/>
                    <a:pt x="5021194" y="672869"/>
                    <a:pt x="5080000" y="643466"/>
                  </a:cubicBezTo>
                  <a:cubicBezTo>
                    <a:pt x="5098203" y="634365"/>
                    <a:pt x="5112597" y="618701"/>
                    <a:pt x="5130800" y="609600"/>
                  </a:cubicBezTo>
                  <a:cubicBezTo>
                    <a:pt x="5271014" y="539493"/>
                    <a:pt x="5086815" y="655855"/>
                    <a:pt x="5232400" y="558800"/>
                  </a:cubicBezTo>
                  <a:cubicBezTo>
                    <a:pt x="5246057" y="531485"/>
                    <a:pt x="5278217" y="475144"/>
                    <a:pt x="5283200" y="440266"/>
                  </a:cubicBezTo>
                  <a:cubicBezTo>
                    <a:pt x="5292017" y="378548"/>
                    <a:pt x="5291316" y="315718"/>
                    <a:pt x="5300133" y="254000"/>
                  </a:cubicBezTo>
                  <a:cubicBezTo>
                    <a:pt x="5302657" y="236330"/>
                    <a:pt x="5312162" y="220362"/>
                    <a:pt x="5317066" y="203200"/>
                  </a:cubicBezTo>
                  <a:cubicBezTo>
                    <a:pt x="5340877" y="119863"/>
                    <a:pt x="5322774" y="146644"/>
                    <a:pt x="5367866" y="67733"/>
                  </a:cubicBezTo>
                  <a:cubicBezTo>
                    <a:pt x="5377963" y="50063"/>
                    <a:pt x="5385841" y="29646"/>
                    <a:pt x="5401733" y="16933"/>
                  </a:cubicBezTo>
                  <a:cubicBezTo>
                    <a:pt x="5415671" y="5783"/>
                    <a:pt x="5435600" y="5644"/>
                    <a:pt x="5452533" y="0"/>
                  </a:cubicBezTo>
                  <a:cubicBezTo>
                    <a:pt x="5454273" y="174"/>
                    <a:pt x="5665804" y="15764"/>
                    <a:pt x="5706533" y="33866"/>
                  </a:cubicBezTo>
                  <a:cubicBezTo>
                    <a:pt x="5732323" y="45328"/>
                    <a:pt x="5751146" y="68482"/>
                    <a:pt x="5774266" y="84666"/>
                  </a:cubicBezTo>
                  <a:cubicBezTo>
                    <a:pt x="5807611" y="108008"/>
                    <a:pt x="5875866" y="152400"/>
                    <a:pt x="5875866" y="152400"/>
                  </a:cubicBezTo>
                  <a:cubicBezTo>
                    <a:pt x="5887021" y="185863"/>
                    <a:pt x="5896826" y="230128"/>
                    <a:pt x="5926666" y="254000"/>
                  </a:cubicBezTo>
                  <a:cubicBezTo>
                    <a:pt x="5940604" y="265150"/>
                    <a:pt x="5960533" y="265289"/>
                    <a:pt x="5977466" y="270933"/>
                  </a:cubicBezTo>
                  <a:cubicBezTo>
                    <a:pt x="6134257" y="401592"/>
                    <a:pt x="6047893" y="324427"/>
                    <a:pt x="6231466" y="508000"/>
                  </a:cubicBezTo>
                  <a:cubicBezTo>
                    <a:pt x="6248399" y="524933"/>
                    <a:pt x="6258380" y="557094"/>
                    <a:pt x="6282266" y="558800"/>
                  </a:cubicBezTo>
                  <a:cubicBezTo>
                    <a:pt x="6576185" y="579794"/>
                    <a:pt x="6508360" y="576436"/>
                    <a:pt x="6841066" y="592666"/>
                  </a:cubicBezTo>
                  <a:cubicBezTo>
                    <a:pt x="7214481" y="610882"/>
                    <a:pt x="7095495" y="609600"/>
                    <a:pt x="7298266" y="609600"/>
                  </a:cubicBezTo>
                </a:path>
              </a:pathLst>
            </a:cu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809389" y="5363758"/>
            <a:ext cx="8320656" cy="90877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C 0.15503 0.14815 0.31007 0.29653 0.43524 0.39329 C 0.55989 0.49028 0.66198 0.55116 0.74982 0.58079 C 0.83732 0.61042 0.92135 0.60556 0.96215 0.57061 C 1.00278 0.53588 1.00798 0.46065 0.99392 0.37292 C 0.98003 0.28542 0.9283 0.14213 0.87795 0.04491 C 0.8276 -0.05231 0.73021 -0.15717 0.69132 -0.21041 " pathEditMode="relative" rAng="0" ptsTypes="aaaaaaA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" y="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7454E-7 1.45935E-7 L 0.85273 1.45935E-7 " pathEditMode="relative" ptsTypes="AA">
                                      <p:cBhvr>
                                        <p:cTn id="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Mass X-ray Binaries</a:t>
            </a:r>
            <a:endParaRPr lang="en-US" dirty="0"/>
          </a:p>
        </p:txBody>
      </p:sp>
      <p:pic>
        <p:nvPicPr>
          <p:cNvPr id="19" name="Content Placeholder 18" descr="rawls-hmxb-mass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9658" r="-2965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390024" y="6373203"/>
            <a:ext cx="4753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Adapted from Rawls et. al, </a:t>
            </a:r>
            <a:r>
              <a:rPr lang="en-US" sz="2400" dirty="0" err="1" smtClean="0"/>
              <a:t>ApJ</a:t>
            </a:r>
            <a:r>
              <a:rPr lang="en-US" sz="2400" dirty="0" smtClean="0"/>
              <a:t>, 2011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4089400" y="5156402"/>
            <a:ext cx="2160586" cy="186267"/>
            <a:chOff x="4089400" y="5156402"/>
            <a:chExt cx="2160586" cy="18626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089400" y="5248742"/>
              <a:ext cx="2158998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3997060" y="5248742"/>
              <a:ext cx="186267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6156058" y="5248742"/>
              <a:ext cx="186267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5147733" y="5224814"/>
              <a:ext cx="49444" cy="494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734733" y="5099539"/>
            <a:ext cx="128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EXO 1722-363</a:t>
            </a:r>
            <a:endParaRPr lang="en-US"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 rot="2700000">
            <a:off x="1870679" y="847604"/>
            <a:ext cx="5401128" cy="5162790"/>
            <a:chOff x="375590" y="431971"/>
            <a:chExt cx="2711080" cy="2204534"/>
          </a:xfrm>
        </p:grpSpPr>
        <p:sp>
          <p:nvSpPr>
            <p:cNvPr id="14" name="Freeform 13"/>
            <p:cNvSpPr/>
            <p:nvPr/>
          </p:nvSpPr>
          <p:spPr>
            <a:xfrm>
              <a:off x="1785105" y="431971"/>
              <a:ext cx="1301565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375590" y="431971"/>
              <a:ext cx="1301565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747005" y="431971"/>
              <a:ext cx="741588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7" name="Freeform 16"/>
            <p:cNvSpPr/>
            <p:nvPr/>
          </p:nvSpPr>
          <p:spPr>
            <a:xfrm flipH="1">
              <a:off x="967317" y="431971"/>
              <a:ext cx="741588" cy="2204534"/>
            </a:xfrm>
            <a:custGeom>
              <a:avLst/>
              <a:gdLst>
                <a:gd name="connsiteX0" fmla="*/ 0 w 800100"/>
                <a:gd name="connsiteY0" fmla="*/ 1048455 h 1375833"/>
                <a:gd name="connsiteX1" fmla="*/ 143933 w 800100"/>
                <a:gd name="connsiteY1" fmla="*/ 1302455 h 1375833"/>
                <a:gd name="connsiteX2" fmla="*/ 397933 w 800100"/>
                <a:gd name="connsiteY2" fmla="*/ 1361722 h 1375833"/>
                <a:gd name="connsiteX3" fmla="*/ 626533 w 800100"/>
                <a:gd name="connsiteY3" fmla="*/ 1217789 h 1375833"/>
                <a:gd name="connsiteX4" fmla="*/ 770466 w 800100"/>
                <a:gd name="connsiteY4" fmla="*/ 912989 h 1375833"/>
                <a:gd name="connsiteX5" fmla="*/ 787400 w 800100"/>
                <a:gd name="connsiteY5" fmla="*/ 608189 h 1375833"/>
                <a:gd name="connsiteX6" fmla="*/ 694266 w 800100"/>
                <a:gd name="connsiteY6" fmla="*/ 244122 h 1375833"/>
                <a:gd name="connsiteX7" fmla="*/ 457200 w 800100"/>
                <a:gd name="connsiteY7" fmla="*/ 49389 h 1375833"/>
                <a:gd name="connsiteX8" fmla="*/ 228600 w 800100"/>
                <a:gd name="connsiteY8" fmla="*/ 15522 h 1375833"/>
                <a:gd name="connsiteX9" fmla="*/ 118533 w 800100"/>
                <a:gd name="connsiteY9" fmla="*/ 142522 h 1375833"/>
                <a:gd name="connsiteX10" fmla="*/ 50800 w 800100"/>
                <a:gd name="connsiteY10" fmla="*/ 303389 h 1375833"/>
                <a:gd name="connsiteX0" fmla="*/ 0 w 800100"/>
                <a:gd name="connsiteY0" fmla="*/ 1007062 h 1334440"/>
                <a:gd name="connsiteX1" fmla="*/ 143933 w 800100"/>
                <a:gd name="connsiteY1" fmla="*/ 1261062 h 1334440"/>
                <a:gd name="connsiteX2" fmla="*/ 397933 w 800100"/>
                <a:gd name="connsiteY2" fmla="*/ 1320329 h 1334440"/>
                <a:gd name="connsiteX3" fmla="*/ 626533 w 800100"/>
                <a:gd name="connsiteY3" fmla="*/ 1176396 h 1334440"/>
                <a:gd name="connsiteX4" fmla="*/ 770466 w 800100"/>
                <a:gd name="connsiteY4" fmla="*/ 871596 h 1334440"/>
                <a:gd name="connsiteX5" fmla="*/ 787400 w 800100"/>
                <a:gd name="connsiteY5" fmla="*/ 566796 h 1334440"/>
                <a:gd name="connsiteX6" fmla="*/ 694266 w 800100"/>
                <a:gd name="connsiteY6" fmla="*/ 202729 h 1334440"/>
                <a:gd name="connsiteX7" fmla="*/ 457200 w 800100"/>
                <a:gd name="connsiteY7" fmla="*/ 7996 h 1334440"/>
                <a:gd name="connsiteX8" fmla="*/ 311150 w 800100"/>
                <a:gd name="connsiteY8" fmla="*/ 154751 h 1334440"/>
                <a:gd name="connsiteX9" fmla="*/ 118533 w 800100"/>
                <a:gd name="connsiteY9" fmla="*/ 101129 h 1334440"/>
                <a:gd name="connsiteX10" fmla="*/ 50800 w 800100"/>
                <a:gd name="connsiteY10" fmla="*/ 261996 h 1334440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1031404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143933 w 800100"/>
                <a:gd name="connsiteY1" fmla="*/ 1285404 h 1358782"/>
                <a:gd name="connsiteX2" fmla="*/ 397933 w 800100"/>
                <a:gd name="connsiteY2" fmla="*/ 1344671 h 1358782"/>
                <a:gd name="connsiteX3" fmla="*/ 626533 w 800100"/>
                <a:gd name="connsiteY3" fmla="*/ 1200738 h 1358782"/>
                <a:gd name="connsiteX4" fmla="*/ 770466 w 800100"/>
                <a:gd name="connsiteY4" fmla="*/ 895938 h 1358782"/>
                <a:gd name="connsiteX5" fmla="*/ 787400 w 800100"/>
                <a:gd name="connsiteY5" fmla="*/ 591138 h 1358782"/>
                <a:gd name="connsiteX6" fmla="*/ 694266 w 800100"/>
                <a:gd name="connsiteY6" fmla="*/ 227071 h 1358782"/>
                <a:gd name="connsiteX7" fmla="*/ 457200 w 800100"/>
                <a:gd name="connsiteY7" fmla="*/ 32338 h 1358782"/>
                <a:gd name="connsiteX8" fmla="*/ 234950 w 800100"/>
                <a:gd name="connsiteY8" fmla="*/ 33043 h 1358782"/>
                <a:gd name="connsiteX9" fmla="*/ 118533 w 800100"/>
                <a:gd name="connsiteY9" fmla="*/ 125471 h 1358782"/>
                <a:gd name="connsiteX10" fmla="*/ 50800 w 800100"/>
                <a:gd name="connsiteY10" fmla="*/ 286338 h 1358782"/>
                <a:gd name="connsiteX0" fmla="*/ 0 w 800100"/>
                <a:gd name="connsiteY0" fmla="*/ 925730 h 1358782"/>
                <a:gd name="connsiteX1" fmla="*/ 60026 w 800100"/>
                <a:gd name="connsiteY1" fmla="*/ 1107521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235725 w 1035825"/>
                <a:gd name="connsiteY0" fmla="*/ 925730 h 1358782"/>
                <a:gd name="connsiteX1" fmla="*/ 23989 w 1035825"/>
                <a:gd name="connsiteY1" fmla="*/ 1271904 h 1358782"/>
                <a:gd name="connsiteX2" fmla="*/ 379658 w 1035825"/>
                <a:gd name="connsiteY2" fmla="*/ 1285404 h 1358782"/>
                <a:gd name="connsiteX3" fmla="*/ 633658 w 1035825"/>
                <a:gd name="connsiteY3" fmla="*/ 1344671 h 1358782"/>
                <a:gd name="connsiteX4" fmla="*/ 862258 w 1035825"/>
                <a:gd name="connsiteY4" fmla="*/ 1200738 h 1358782"/>
                <a:gd name="connsiteX5" fmla="*/ 1006191 w 1035825"/>
                <a:gd name="connsiteY5" fmla="*/ 895938 h 1358782"/>
                <a:gd name="connsiteX6" fmla="*/ 1023125 w 1035825"/>
                <a:gd name="connsiteY6" fmla="*/ 591138 h 1358782"/>
                <a:gd name="connsiteX7" fmla="*/ 929991 w 1035825"/>
                <a:gd name="connsiteY7" fmla="*/ 227071 h 1358782"/>
                <a:gd name="connsiteX8" fmla="*/ 692925 w 1035825"/>
                <a:gd name="connsiteY8" fmla="*/ 32338 h 1358782"/>
                <a:gd name="connsiteX9" fmla="*/ 470675 w 1035825"/>
                <a:gd name="connsiteY9" fmla="*/ 33043 h 1358782"/>
                <a:gd name="connsiteX10" fmla="*/ 354258 w 1035825"/>
                <a:gd name="connsiteY10" fmla="*/ 125471 h 1358782"/>
                <a:gd name="connsiteX11" fmla="*/ 286525 w 1035825"/>
                <a:gd name="connsiteY11" fmla="*/ 286338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0800 w 800100"/>
                <a:gd name="connsiteY11" fmla="*/ 286338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0 w 809712"/>
                <a:gd name="connsiteY11" fmla="*/ 438979 h 1358782"/>
                <a:gd name="connsiteX0" fmla="*/ 9612 w 809712"/>
                <a:gd name="connsiteY0" fmla="*/ 925730 h 1358782"/>
                <a:gd name="connsiteX1" fmla="*/ 50575 w 809712"/>
                <a:gd name="connsiteY1" fmla="*/ 1111435 h 1358782"/>
                <a:gd name="connsiteX2" fmla="*/ 153545 w 809712"/>
                <a:gd name="connsiteY2" fmla="*/ 1285404 h 1358782"/>
                <a:gd name="connsiteX3" fmla="*/ 407545 w 809712"/>
                <a:gd name="connsiteY3" fmla="*/ 1344671 h 1358782"/>
                <a:gd name="connsiteX4" fmla="*/ 636145 w 809712"/>
                <a:gd name="connsiteY4" fmla="*/ 1200738 h 1358782"/>
                <a:gd name="connsiteX5" fmla="*/ 780078 w 809712"/>
                <a:gd name="connsiteY5" fmla="*/ 895938 h 1358782"/>
                <a:gd name="connsiteX6" fmla="*/ 797012 w 809712"/>
                <a:gd name="connsiteY6" fmla="*/ 591138 h 1358782"/>
                <a:gd name="connsiteX7" fmla="*/ 703878 w 809712"/>
                <a:gd name="connsiteY7" fmla="*/ 227071 h 1358782"/>
                <a:gd name="connsiteX8" fmla="*/ 466812 w 809712"/>
                <a:gd name="connsiteY8" fmla="*/ 32338 h 1358782"/>
                <a:gd name="connsiteX9" fmla="*/ 244562 w 809712"/>
                <a:gd name="connsiteY9" fmla="*/ 33043 h 1358782"/>
                <a:gd name="connsiteX10" fmla="*/ 128145 w 809712"/>
                <a:gd name="connsiteY10" fmla="*/ 125471 h 1358782"/>
                <a:gd name="connsiteX11" fmla="*/ 61811 w 809712"/>
                <a:gd name="connsiteY11" fmla="*/ 254296 h 1358782"/>
                <a:gd name="connsiteX12" fmla="*/ 0 w 809712"/>
                <a:gd name="connsiteY12" fmla="*/ 438979 h 1358782"/>
                <a:gd name="connsiteX0" fmla="*/ 0 w 800100"/>
                <a:gd name="connsiteY0" fmla="*/ 925730 h 1358782"/>
                <a:gd name="connsiteX1" fmla="*/ 40963 w 800100"/>
                <a:gd name="connsiteY1" fmla="*/ 1111435 h 1358782"/>
                <a:gd name="connsiteX2" fmla="*/ 143933 w 800100"/>
                <a:gd name="connsiteY2" fmla="*/ 1285404 h 1358782"/>
                <a:gd name="connsiteX3" fmla="*/ 397933 w 800100"/>
                <a:gd name="connsiteY3" fmla="*/ 1344671 h 1358782"/>
                <a:gd name="connsiteX4" fmla="*/ 626533 w 800100"/>
                <a:gd name="connsiteY4" fmla="*/ 1200738 h 1358782"/>
                <a:gd name="connsiteX5" fmla="*/ 770466 w 800100"/>
                <a:gd name="connsiteY5" fmla="*/ 895938 h 1358782"/>
                <a:gd name="connsiteX6" fmla="*/ 787400 w 800100"/>
                <a:gd name="connsiteY6" fmla="*/ 591138 h 1358782"/>
                <a:gd name="connsiteX7" fmla="*/ 694266 w 800100"/>
                <a:gd name="connsiteY7" fmla="*/ 227071 h 1358782"/>
                <a:gd name="connsiteX8" fmla="*/ 457200 w 800100"/>
                <a:gd name="connsiteY8" fmla="*/ 32338 h 1358782"/>
                <a:gd name="connsiteX9" fmla="*/ 234950 w 800100"/>
                <a:gd name="connsiteY9" fmla="*/ 33043 h 1358782"/>
                <a:gd name="connsiteX10" fmla="*/ 118533 w 800100"/>
                <a:gd name="connsiteY10" fmla="*/ 125471 h 1358782"/>
                <a:gd name="connsiteX11" fmla="*/ 52199 w 800100"/>
                <a:gd name="connsiteY11" fmla="*/ 254296 h 1358782"/>
                <a:gd name="connsiteX12" fmla="*/ 287031 w 800100"/>
                <a:gd name="connsiteY12" fmla="*/ 384709 h 1358782"/>
                <a:gd name="connsiteX0" fmla="*/ 9882 w 809982"/>
                <a:gd name="connsiteY0" fmla="*/ 925730 h 1358782"/>
                <a:gd name="connsiteX1" fmla="*/ 50845 w 809982"/>
                <a:gd name="connsiteY1" fmla="*/ 1111435 h 1358782"/>
                <a:gd name="connsiteX2" fmla="*/ 153815 w 809982"/>
                <a:gd name="connsiteY2" fmla="*/ 1285404 h 1358782"/>
                <a:gd name="connsiteX3" fmla="*/ 407815 w 809982"/>
                <a:gd name="connsiteY3" fmla="*/ 1344671 h 1358782"/>
                <a:gd name="connsiteX4" fmla="*/ 636415 w 809982"/>
                <a:gd name="connsiteY4" fmla="*/ 1200738 h 1358782"/>
                <a:gd name="connsiteX5" fmla="*/ 780348 w 809982"/>
                <a:gd name="connsiteY5" fmla="*/ 895938 h 1358782"/>
                <a:gd name="connsiteX6" fmla="*/ 797282 w 809982"/>
                <a:gd name="connsiteY6" fmla="*/ 591138 h 1358782"/>
                <a:gd name="connsiteX7" fmla="*/ 704148 w 809982"/>
                <a:gd name="connsiteY7" fmla="*/ 227071 h 1358782"/>
                <a:gd name="connsiteX8" fmla="*/ 467082 w 809982"/>
                <a:gd name="connsiteY8" fmla="*/ 32338 h 1358782"/>
                <a:gd name="connsiteX9" fmla="*/ 244832 w 809982"/>
                <a:gd name="connsiteY9" fmla="*/ 33043 h 1358782"/>
                <a:gd name="connsiteX10" fmla="*/ 128415 w 809982"/>
                <a:gd name="connsiteY10" fmla="*/ 125471 h 1358782"/>
                <a:gd name="connsiteX11" fmla="*/ 62081 w 809982"/>
                <a:gd name="connsiteY11" fmla="*/ 254296 h 1358782"/>
                <a:gd name="connsiteX12" fmla="*/ 500900 w 809982"/>
                <a:gd name="connsiteY12" fmla="*/ 224764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91013 h 1358782"/>
                <a:gd name="connsiteX0" fmla="*/ 2130 w 802230"/>
                <a:gd name="connsiteY0" fmla="*/ 925730 h 1358782"/>
                <a:gd name="connsiteX1" fmla="*/ 43093 w 802230"/>
                <a:gd name="connsiteY1" fmla="*/ 1111435 h 1358782"/>
                <a:gd name="connsiteX2" fmla="*/ 146063 w 802230"/>
                <a:gd name="connsiteY2" fmla="*/ 1285404 h 1358782"/>
                <a:gd name="connsiteX3" fmla="*/ 400063 w 802230"/>
                <a:gd name="connsiteY3" fmla="*/ 1344671 h 1358782"/>
                <a:gd name="connsiteX4" fmla="*/ 628663 w 802230"/>
                <a:gd name="connsiteY4" fmla="*/ 1200738 h 1358782"/>
                <a:gd name="connsiteX5" fmla="*/ 772596 w 802230"/>
                <a:gd name="connsiteY5" fmla="*/ 895938 h 1358782"/>
                <a:gd name="connsiteX6" fmla="*/ 789530 w 802230"/>
                <a:gd name="connsiteY6" fmla="*/ 591138 h 1358782"/>
                <a:gd name="connsiteX7" fmla="*/ 696396 w 802230"/>
                <a:gd name="connsiteY7" fmla="*/ 227071 h 1358782"/>
                <a:gd name="connsiteX8" fmla="*/ 459330 w 802230"/>
                <a:gd name="connsiteY8" fmla="*/ 32338 h 1358782"/>
                <a:gd name="connsiteX9" fmla="*/ 237080 w 802230"/>
                <a:gd name="connsiteY9" fmla="*/ 33043 h 1358782"/>
                <a:gd name="connsiteX10" fmla="*/ 120663 w 802230"/>
                <a:gd name="connsiteY10" fmla="*/ 125471 h 1358782"/>
                <a:gd name="connsiteX11" fmla="*/ 54329 w 802230"/>
                <a:gd name="connsiteY11" fmla="*/ 254296 h 1358782"/>
                <a:gd name="connsiteX12" fmla="*/ 0 w 802230"/>
                <a:gd name="connsiteY12" fmla="*/ 431781 h 135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2230" h="1358782">
                  <a:moveTo>
                    <a:pt x="2130" y="925730"/>
                  </a:moveTo>
                  <a:cubicBezTo>
                    <a:pt x="12134" y="956029"/>
                    <a:pt x="19104" y="1051489"/>
                    <a:pt x="43093" y="1111435"/>
                  </a:cubicBezTo>
                  <a:cubicBezTo>
                    <a:pt x="67082" y="1171381"/>
                    <a:pt x="86568" y="1246531"/>
                    <a:pt x="146063" y="1285404"/>
                  </a:cubicBezTo>
                  <a:cubicBezTo>
                    <a:pt x="205558" y="1324277"/>
                    <a:pt x="319630" y="1358782"/>
                    <a:pt x="400063" y="1344671"/>
                  </a:cubicBezTo>
                  <a:cubicBezTo>
                    <a:pt x="480496" y="1330560"/>
                    <a:pt x="566574" y="1275527"/>
                    <a:pt x="628663" y="1200738"/>
                  </a:cubicBezTo>
                  <a:cubicBezTo>
                    <a:pt x="690752" y="1125949"/>
                    <a:pt x="745785" y="997538"/>
                    <a:pt x="772596" y="895938"/>
                  </a:cubicBezTo>
                  <a:cubicBezTo>
                    <a:pt x="799407" y="794338"/>
                    <a:pt x="802230" y="702616"/>
                    <a:pt x="789530" y="591138"/>
                  </a:cubicBezTo>
                  <a:cubicBezTo>
                    <a:pt x="776830" y="479660"/>
                    <a:pt x="751429" y="320204"/>
                    <a:pt x="696396" y="227071"/>
                  </a:cubicBezTo>
                  <a:cubicBezTo>
                    <a:pt x="641363" y="133938"/>
                    <a:pt x="535883" y="64676"/>
                    <a:pt x="459330" y="32338"/>
                  </a:cubicBezTo>
                  <a:cubicBezTo>
                    <a:pt x="382777" y="0"/>
                    <a:pt x="293524" y="17521"/>
                    <a:pt x="237080" y="33043"/>
                  </a:cubicBezTo>
                  <a:cubicBezTo>
                    <a:pt x="180636" y="48565"/>
                    <a:pt x="151121" y="88596"/>
                    <a:pt x="120663" y="125471"/>
                  </a:cubicBezTo>
                  <a:cubicBezTo>
                    <a:pt x="90205" y="162346"/>
                    <a:pt x="74440" y="203244"/>
                    <a:pt x="54329" y="254296"/>
                  </a:cubicBezTo>
                  <a:cubicBezTo>
                    <a:pt x="34219" y="305348"/>
                    <a:pt x="10302" y="401001"/>
                    <a:pt x="0" y="431781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4" name="Collate 3"/>
          <p:cNvSpPr/>
          <p:nvPr/>
        </p:nvSpPr>
        <p:spPr>
          <a:xfrm rot="2700000">
            <a:off x="4210505" y="-1219217"/>
            <a:ext cx="722990" cy="9296434"/>
          </a:xfrm>
          <a:prstGeom prst="flowChartCollate">
            <a:avLst/>
          </a:prstGeom>
          <a:gradFill flip="none" rotWithShape="1">
            <a:gsLst>
              <a:gs pos="45000">
                <a:srgbClr val="FFFF66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3171902" y="2029658"/>
            <a:ext cx="2798682" cy="27986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375260" y="3428243"/>
            <a:ext cx="4391966" cy="1513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4176086" y="1085802"/>
            <a:ext cx="784418" cy="455100"/>
          </a:xfrm>
          <a:prstGeom prst="arc">
            <a:avLst>
              <a:gd name="adj1" fmla="val 19367750"/>
              <a:gd name="adj2" fmla="val 13252976"/>
            </a:avLst>
          </a:prstGeom>
          <a:ln>
            <a:solidFill>
              <a:schemeClr val="tx1"/>
            </a:solidFill>
            <a:head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680377" y="1811449"/>
            <a:ext cx="5783248" cy="3235102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40" tIns="0" rIns="91440" bIns="0" rtlCol="0" anchor="t" anchorCtr="0"/>
          <a:lstStyle/>
          <a:p>
            <a:pPr algn="ctr">
              <a:spcAft>
                <a:spcPts val="1200"/>
              </a:spcAft>
            </a:pPr>
            <a:r>
              <a:rPr lang="en-US" sz="3200" dirty="0" smtClean="0"/>
              <a:t>Fundamental questions:</a:t>
            </a: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Equation of state of densest matter</a:t>
            </a: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The physics of core collapse</a:t>
            </a: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Relation between initial mass and final mass (Neutron star)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systematic Radial Velocity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 High Mass X-ray binaries</a:t>
            </a:r>
          </a:p>
          <a:p>
            <a:pPr lvl="1"/>
            <a:r>
              <a:rPr lang="en-US" dirty="0" smtClean="0"/>
              <a:t>5 eclipsing systems</a:t>
            </a:r>
          </a:p>
          <a:p>
            <a:pPr lvl="1"/>
            <a:r>
              <a:rPr lang="en-US" dirty="0" smtClean="0"/>
              <a:t>13 with known periods + confirmed neutron stars</a:t>
            </a:r>
          </a:p>
          <a:p>
            <a:endParaRPr lang="en-US" dirty="0" smtClean="0"/>
          </a:p>
          <a:p>
            <a:r>
              <a:rPr lang="en-US" dirty="0" smtClean="0"/>
              <a:t>Instruments:</a:t>
            </a:r>
          </a:p>
          <a:p>
            <a:pPr lvl="1"/>
            <a:r>
              <a:rPr lang="en-US" dirty="0" smtClean="0"/>
              <a:t>NIRSPEC: IR </a:t>
            </a:r>
            <a:r>
              <a:rPr lang="en-US" dirty="0" err="1" smtClean="0"/>
              <a:t>Echelle</a:t>
            </a:r>
            <a:r>
              <a:rPr lang="en-US" dirty="0" smtClean="0"/>
              <a:t> spectrograph at 10 </a:t>
            </a:r>
            <a:r>
              <a:rPr lang="en-US" dirty="0" err="1" smtClean="0"/>
              <a:t>m</a:t>
            </a:r>
            <a:r>
              <a:rPr lang="en-US" dirty="0" smtClean="0"/>
              <a:t> Keck II telescope (H band)</a:t>
            </a:r>
          </a:p>
          <a:p>
            <a:pPr lvl="1"/>
            <a:r>
              <a:rPr lang="en-US" dirty="0" smtClean="0"/>
              <a:t>DBSP: Optical spectrograph at 5 </a:t>
            </a:r>
            <a:r>
              <a:rPr lang="en-US" dirty="0" err="1" smtClean="0"/>
              <a:t>m</a:t>
            </a:r>
            <a:r>
              <a:rPr lang="en-US" dirty="0" smtClean="0"/>
              <a:t> Hale telescope at Palomar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systematic Radial Velocity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 mass for eclipsing systems, </a:t>
            </a:r>
            <a:br>
              <a:rPr lang="en-US" dirty="0" smtClean="0"/>
            </a:br>
            <a:r>
              <a:rPr lang="en-US" dirty="0" smtClean="0"/>
              <a:t>M sin </a:t>
            </a:r>
            <a:r>
              <a:rPr lang="en-US" i="1" dirty="0" err="1" smtClean="0"/>
              <a:t>i</a:t>
            </a:r>
            <a:r>
              <a:rPr lang="en-US" dirty="0" smtClean="0"/>
              <a:t> for others</a:t>
            </a:r>
          </a:p>
          <a:p>
            <a:r>
              <a:rPr lang="en-US" dirty="0" smtClean="0"/>
              <a:t>High quality spectra: typical SNR &gt; 50</a:t>
            </a:r>
          </a:p>
          <a:p>
            <a:endParaRPr lang="en-US" dirty="0" smtClean="0"/>
          </a:p>
          <a:p>
            <a:r>
              <a:rPr lang="en-US" dirty="0" smtClean="0"/>
              <a:t>Expect 10% – 20% accuracy in M sin </a:t>
            </a:r>
            <a:r>
              <a:rPr lang="en-US" i="1" dirty="0" err="1" smtClean="0"/>
              <a:t>i</a:t>
            </a:r>
            <a:endParaRPr lang="en-US" dirty="0" smtClean="0"/>
          </a:p>
          <a:p>
            <a:r>
              <a:rPr lang="en-US" dirty="0" smtClean="0"/>
              <a:t>Robust statistics as a class of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33-eclipsing.jpg"/>
          <p:cNvPicPr>
            <a:picLocks noChangeAspect="1"/>
          </p:cNvPicPr>
          <p:nvPr/>
        </p:nvPicPr>
        <p:blipFill>
          <a:blip r:embed="rId2"/>
          <a:srcRect l="15049" r="15090" b="23929"/>
          <a:stretch>
            <a:fillRect/>
          </a:stretch>
        </p:blipFill>
        <p:spPr>
          <a:xfrm>
            <a:off x="0" y="-74829"/>
            <a:ext cx="9144000" cy="7007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1305" y="128801"/>
            <a:ext cx="3314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[PMH 2004] 47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9311" y="871045"/>
            <a:ext cx="4176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Discovery: </a:t>
            </a:r>
            <a:r>
              <a:rPr lang="en-US" sz="2400" dirty="0" err="1" smtClean="0">
                <a:solidFill>
                  <a:srgbClr val="FFFFFF"/>
                </a:solidFill>
              </a:rPr>
              <a:t>Pietsch</a:t>
            </a:r>
            <a:r>
              <a:rPr lang="en-US" sz="2400" dirty="0" smtClean="0">
                <a:solidFill>
                  <a:srgbClr val="FFFFFF"/>
                </a:solidFill>
              </a:rPr>
              <a:t> et al., 2010</a:t>
            </a:r>
          </a:p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Eclipsing High Mass X-ray Binary</a:t>
            </a:r>
          </a:p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Period = 1.73 days</a:t>
            </a:r>
          </a:p>
          <a:p>
            <a:pPr algn="r"/>
            <a:r>
              <a:rPr lang="en-US" sz="2400" dirty="0" smtClean="0">
                <a:solidFill>
                  <a:srgbClr val="FFFFFF"/>
                </a:solidFill>
              </a:rPr>
              <a:t>X-ray spectrum suggests NS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[PMH 2004] 47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Optical counterpart shows ellipsoidal modulation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900" y="1352839"/>
            <a:ext cx="5033686" cy="4773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[PMH 2004] 47</a:t>
            </a:r>
            <a:endParaRPr lang="en-US" dirty="0"/>
          </a:p>
        </p:txBody>
      </p:sp>
      <p:pic>
        <p:nvPicPr>
          <p:cNvPr id="5" name="Content Placeholder 4" descr="spec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9319" t="20349" r="9154" b="12941"/>
              <a:stretch>
                <a:fillRect/>
              </a:stretch>
            </p:blipFill>
          </mc:Choice>
          <mc:Fallback>
            <p:blipFill>
              <a:blip r:embed="rId3"/>
              <a:srcRect l="9319" t="20349" r="9154" b="12941"/>
              <a:stretch>
                <a:fillRect/>
              </a:stretch>
            </p:blipFill>
          </mc:Fallback>
        </mc:AlternateContent>
        <p:spPr>
          <a:xfrm>
            <a:off x="116022" y="984976"/>
            <a:ext cx="8911956" cy="5634911"/>
          </a:xfrm>
        </p:spPr>
      </p:pic>
      <p:sp>
        <p:nvSpPr>
          <p:cNvPr id="4" name="TextBox 3"/>
          <p:cNvSpPr txBox="1"/>
          <p:nvPr/>
        </p:nvSpPr>
        <p:spPr>
          <a:xfrm>
            <a:off x="1091290" y="5558980"/>
            <a:ext cx="2295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Spectral type: B1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[PMH 2004] 47</a:t>
            </a:r>
            <a:endParaRPr lang="en-US" dirty="0"/>
          </a:p>
        </p:txBody>
      </p:sp>
      <p:pic>
        <p:nvPicPr>
          <p:cNvPr id="6" name="Content Placeholder 5" descr="m33prelim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5730" t="3536" r="2972" b="50668"/>
              <a:stretch>
                <a:fillRect/>
              </a:stretch>
            </p:blipFill>
          </mc:Choice>
          <mc:Fallback>
            <p:blipFill>
              <a:blip r:embed="rId3"/>
              <a:srcRect l="5730" t="3536" r="2972" b="50668"/>
              <a:stretch>
                <a:fillRect/>
              </a:stretch>
            </p:blipFill>
          </mc:Fallback>
        </mc:AlternateContent>
        <p:spPr>
          <a:xfrm>
            <a:off x="253533" y="1048422"/>
            <a:ext cx="8636934" cy="5606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[PMH 2004] 47</a:t>
            </a:r>
            <a:endParaRPr lang="en-US" dirty="0"/>
          </a:p>
        </p:txBody>
      </p:sp>
      <p:pic>
        <p:nvPicPr>
          <p:cNvPr id="6" name="Content Placeholder 5" descr="m33prelim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8382" t="50697" r="6780" b="4570"/>
              <a:stretch>
                <a:fillRect/>
              </a:stretch>
            </p:blipFill>
          </mc:Choice>
          <mc:Fallback>
            <p:blipFill>
              <a:blip r:embed="rId3"/>
              <a:srcRect l="8382" t="50697" r="6780" b="4570"/>
              <a:stretch>
                <a:fillRect/>
              </a:stretch>
            </p:blipFill>
          </mc:Fallback>
        </mc:AlternateContent>
        <p:spPr>
          <a:xfrm>
            <a:off x="761828" y="1092200"/>
            <a:ext cx="7620344" cy="5199690"/>
          </a:xfrm>
        </p:spPr>
      </p:pic>
      <p:sp>
        <p:nvSpPr>
          <p:cNvPr id="7" name="Rectangle 6"/>
          <p:cNvSpPr/>
          <p:nvPr/>
        </p:nvSpPr>
        <p:spPr>
          <a:xfrm>
            <a:off x="6465746" y="1303143"/>
            <a:ext cx="1731896" cy="4420791"/>
          </a:xfrm>
          <a:prstGeom prst="rect">
            <a:avLst/>
          </a:prstGeom>
          <a:solidFill>
            <a:srgbClr val="008000">
              <a:alpha val="53000"/>
            </a:srgbClr>
          </a:solidFill>
          <a:ln>
            <a:noFill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67988" y="1303143"/>
            <a:ext cx="6729654" cy="1022721"/>
          </a:xfrm>
          <a:prstGeom prst="rect">
            <a:avLst/>
          </a:prstGeom>
          <a:solidFill>
            <a:srgbClr val="FFFF00">
              <a:alpha val="53000"/>
            </a:srgbClr>
          </a:solidFill>
          <a:ln>
            <a:noFill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67988" y="1092200"/>
            <a:ext cx="6729654" cy="672818"/>
          </a:xfrm>
          <a:prstGeom prst="rect">
            <a:avLst/>
          </a:prstGeom>
          <a:solidFill>
            <a:srgbClr val="FFFF00">
              <a:alpha val="53000"/>
            </a:srgbClr>
          </a:solidFill>
          <a:ln>
            <a:noFill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HMXBs: NuSTAR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Focusing Hard X-ray telescope</a:t>
            </a:r>
          </a:p>
          <a:p>
            <a:r>
              <a:rPr lang="en-US" dirty="0" smtClean="0"/>
              <a:t>Launch: Feb 2012</a:t>
            </a:r>
            <a:endParaRPr lang="en-US" dirty="0"/>
          </a:p>
        </p:txBody>
      </p:sp>
      <p:pic>
        <p:nvPicPr>
          <p:cNvPr id="4" name="Picture 3" descr="nustar-real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075" t="3119" r="1075" b="3119"/>
          <a:stretch>
            <a:fillRect/>
          </a:stretch>
        </p:blipFill>
        <p:spPr>
          <a:xfrm rot="20112171" flipH="1">
            <a:off x="546684" y="1224740"/>
            <a:ext cx="8320474" cy="2749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8880" y="3899889"/>
            <a:ext cx="67611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Compared to </a:t>
            </a:r>
          </a:p>
          <a:p>
            <a:pPr algn="r"/>
            <a:r>
              <a:rPr lang="en-US" sz="3200" dirty="0" smtClean="0"/>
              <a:t>current state-of-the-art: </a:t>
            </a:r>
          </a:p>
          <a:p>
            <a:pPr algn="r"/>
            <a:r>
              <a:rPr lang="en-US" sz="3200" dirty="0" smtClean="0"/>
              <a:t>10x angular resolution , 100x sensitivity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9094" y="6074871"/>
            <a:ext cx="88058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Galactic plane survey: expect dozens of new HMXBs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Astrosat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dirty="0" smtClean="0"/>
              <a:t>X-ray timing</a:t>
            </a:r>
          </a:p>
          <a:p>
            <a:endParaRPr lang="en-US" dirty="0" smtClean="0"/>
          </a:p>
          <a:p>
            <a:r>
              <a:rPr lang="en-US" dirty="0" smtClean="0"/>
              <a:t>X-ray binaries</a:t>
            </a:r>
          </a:p>
          <a:p>
            <a:endParaRPr lang="en-US" dirty="0" smtClean="0"/>
          </a:p>
          <a:p>
            <a:r>
              <a:rPr lang="en-US" dirty="0" smtClean="0"/>
              <a:t>Thermonuclear bursts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survey of neutron stars in HMXBs</a:t>
            </a:r>
          </a:p>
          <a:p>
            <a:r>
              <a:rPr lang="en-US" dirty="0" smtClean="0"/>
              <a:t>X-ray studies with NuSTAR:</a:t>
            </a:r>
          </a:p>
          <a:p>
            <a:pPr lvl="1"/>
            <a:r>
              <a:rPr lang="en-US" dirty="0" err="1" smtClean="0"/>
              <a:t>Photospheric</a:t>
            </a:r>
            <a:r>
              <a:rPr lang="en-US" dirty="0" smtClean="0"/>
              <a:t> expansion bursts</a:t>
            </a:r>
          </a:p>
          <a:p>
            <a:pPr lvl="1"/>
            <a:r>
              <a:rPr lang="en-US" dirty="0" smtClean="0"/>
              <a:t>Quasi-periodic oscillations</a:t>
            </a:r>
          </a:p>
          <a:p>
            <a:r>
              <a:rPr lang="en-US" dirty="0" smtClean="0"/>
              <a:t>More pulsar discoveries and characterizations</a:t>
            </a:r>
          </a:p>
          <a:p>
            <a:pPr lvl="1"/>
            <a:r>
              <a:rPr lang="en-US" dirty="0" smtClean="0"/>
              <a:t>Pulsar Gravitational Wave projects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Neutron Star mass</a:t>
            </a:r>
            <a:endParaRPr lang="en-US" dirty="0"/>
          </a:p>
        </p:txBody>
      </p:sp>
      <p:pic>
        <p:nvPicPr>
          <p:cNvPr id="7" name="Content Placeholder 6" descr="neutron star mass - EOS (lattimer and prakash 2007)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2036" r="-2036"/>
              <a:stretch>
                <a:fillRect/>
              </a:stretch>
            </p:blipFill>
          </mc:Choice>
          <mc:Fallback>
            <p:blipFill>
              <a:blip r:embed="rId4"/>
              <a:srcRect l="-2036" r="-2036"/>
              <a:stretch>
                <a:fillRect/>
              </a:stretch>
            </p:blipFill>
          </mc:Fallback>
        </mc:AlternateContent>
        <p:spPr>
          <a:xfrm>
            <a:off x="0" y="1182688"/>
            <a:ext cx="8229600" cy="5538787"/>
          </a:xfrm>
        </p:spPr>
      </p:pic>
      <p:grpSp>
        <p:nvGrpSpPr>
          <p:cNvPr id="3" name="Group 8"/>
          <p:cNvGrpSpPr/>
          <p:nvPr/>
        </p:nvGrpSpPr>
        <p:grpSpPr>
          <a:xfrm>
            <a:off x="697749" y="3098399"/>
            <a:ext cx="7416596" cy="2763438"/>
            <a:chOff x="697749" y="3098399"/>
            <a:chExt cx="7416596" cy="2763438"/>
          </a:xfrm>
        </p:grpSpPr>
        <p:sp>
          <p:nvSpPr>
            <p:cNvPr id="5" name="Rectangle 4"/>
            <p:cNvSpPr/>
            <p:nvPr/>
          </p:nvSpPr>
          <p:spPr>
            <a:xfrm>
              <a:off x="697749" y="3098399"/>
              <a:ext cx="7047264" cy="2763438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7073671" y="4187026"/>
              <a:ext cx="1712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PSR J1903+0327</a:t>
              </a:r>
              <a:endParaRPr lang="en-US" dirty="0"/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697749" y="2556933"/>
            <a:ext cx="7416597" cy="3304904"/>
            <a:chOff x="697749" y="2274949"/>
            <a:chExt cx="7416597" cy="3586888"/>
          </a:xfrm>
        </p:grpSpPr>
        <p:sp>
          <p:nvSpPr>
            <p:cNvPr id="6" name="Rectangle 5"/>
            <p:cNvSpPr/>
            <p:nvPr/>
          </p:nvSpPr>
          <p:spPr>
            <a:xfrm>
              <a:off x="697749" y="2274949"/>
              <a:ext cx="7047264" cy="3586888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6824480" y="3883727"/>
              <a:ext cx="2210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PSR J1614-2230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78256" y="6488668"/>
            <a:ext cx="273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Lattimer</a:t>
            </a:r>
            <a:r>
              <a:rPr lang="en-US" dirty="0" smtClean="0"/>
              <a:t> and </a:t>
            </a:r>
            <a:r>
              <a:rPr lang="en-US" dirty="0" err="1" smtClean="0"/>
              <a:t>Prakash</a:t>
            </a:r>
            <a:r>
              <a:rPr lang="en-US" dirty="0" smtClean="0"/>
              <a:t>,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669" y="1600200"/>
            <a:ext cx="567866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Neutron </a:t>
            </a:r>
            <a:r>
              <a:rPr lang="en-US" sz="3200" dirty="0" smtClean="0"/>
              <a:t>star + Neutron star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Neutron star + White Dwarf</a:t>
            </a:r>
          </a:p>
          <a:p>
            <a:pPr algn="ctr">
              <a:buNone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Low Mass X-ray Binaries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High Mass X-ray Binaries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5861" y="1600200"/>
            <a:ext cx="3008139" cy="4525963"/>
          </a:xfrm>
        </p:spPr>
        <p:txBody>
          <a:bodyPr/>
          <a:lstStyle/>
          <a:p>
            <a:pPr>
              <a:buNone/>
            </a:pPr>
            <a:endParaRPr lang="en-US" sz="3200" dirty="0" smtClean="0">
              <a:solidFill>
                <a:srgbClr val="FF6600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rgbClr val="FF6600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FF6600"/>
                </a:solidFill>
              </a:rPr>
              <a:t>PSR J2230-1614</a:t>
            </a:r>
          </a:p>
          <a:p>
            <a:pPr>
              <a:buNone/>
            </a:pPr>
            <a:r>
              <a:rPr lang="en-US" sz="3200" dirty="0" smtClean="0">
                <a:solidFill>
                  <a:srgbClr val="FF6600"/>
                </a:solidFill>
              </a:rPr>
              <a:t>PSR J1719-1438</a:t>
            </a:r>
          </a:p>
          <a:p>
            <a:pPr>
              <a:buNone/>
            </a:pPr>
            <a:endParaRPr lang="en-US" sz="3200" dirty="0" smtClean="0">
              <a:solidFill>
                <a:srgbClr val="FF6600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FF6600"/>
                </a:solidFill>
              </a:rPr>
              <a:t>[PMH2004] 47</a:t>
            </a:r>
            <a:endParaRPr lang="en-US" sz="32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693 0 " pathEditMode="relative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masses: Binaries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Binary orbit is characterized by 7 orbital elements:</a:t>
            </a:r>
          </a:p>
          <a:p>
            <a:pPr lvl="1"/>
            <a:r>
              <a:rPr lang="en-US" dirty="0" smtClean="0"/>
              <a:t>Period (P) </a:t>
            </a:r>
          </a:p>
          <a:p>
            <a:pPr lvl="1"/>
            <a:r>
              <a:rPr lang="en-US" dirty="0" smtClean="0"/>
              <a:t>Semi-major axis (a)</a:t>
            </a:r>
          </a:p>
          <a:p>
            <a:pPr lvl="1"/>
            <a:r>
              <a:rPr lang="en-US" dirty="0" smtClean="0"/>
              <a:t>Angle of inclination 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Eccentricity (</a:t>
            </a:r>
            <a:r>
              <a:rPr lang="en-US" dirty="0" err="1" smtClean="0"/>
              <a:t>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Mean anomaly at epoch (M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Longitude of ascending node (Ω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Argument of </a:t>
            </a:r>
            <a:r>
              <a:rPr lang="en-US" dirty="0" err="1" smtClean="0"/>
              <a:t>periapsis</a:t>
            </a:r>
            <a:r>
              <a:rPr lang="en-US" dirty="0" smtClean="0"/>
              <a:t> (ω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NS masses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5264150"/>
          </a:xfrm>
        </p:spPr>
        <p:txBody>
          <a:bodyPr>
            <a:noAutofit/>
          </a:bodyPr>
          <a:lstStyle/>
          <a:p>
            <a:r>
              <a:rPr lang="en-US" dirty="0" smtClean="0"/>
              <a:t>X-ray / Radio timing observations yield</a:t>
            </a:r>
          </a:p>
          <a:p>
            <a:pPr lvl="1"/>
            <a:r>
              <a:rPr lang="en-US" dirty="0" smtClean="0"/>
              <a:t>Period (P)</a:t>
            </a:r>
          </a:p>
          <a:p>
            <a:pPr lvl="1"/>
            <a:r>
              <a:rPr lang="en-US" dirty="0" smtClean="0"/>
              <a:t>Eccentricity (</a:t>
            </a:r>
            <a:r>
              <a:rPr lang="en-US" dirty="0" err="1" smtClean="0"/>
              <a:t>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(a sin </a:t>
            </a:r>
            <a:r>
              <a:rPr lang="en-US" i="1" dirty="0" err="1" smtClean="0"/>
              <a:t>i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Mass function of companion star (</a:t>
            </a:r>
            <a:r>
              <a:rPr lang="en-US" i="1" dirty="0" smtClean="0"/>
              <a:t>f</a:t>
            </a:r>
            <a:r>
              <a:rPr lang="en-US" i="1" baseline="-25000" dirty="0" smtClean="0"/>
              <a:t>1</a:t>
            </a:r>
            <a:r>
              <a:rPr lang="en-US" i="1" dirty="0" smtClean="0"/>
              <a:t>)</a:t>
            </a:r>
          </a:p>
          <a:p>
            <a:pPr lvl="1">
              <a:buFont typeface="Wingdings" pitchFamily="-106" charset="2"/>
              <a:buChar char="à"/>
            </a:pPr>
            <a:endParaRPr lang="en-US" baseline="30000" dirty="0" smtClean="0"/>
          </a:p>
          <a:p>
            <a:pPr lvl="1">
              <a:buFont typeface="Wingdings" pitchFamily="-106" charset="2"/>
              <a:buChar char="à"/>
            </a:pPr>
            <a:r>
              <a:rPr lang="en-US" baseline="30000" dirty="0" smtClean="0"/>
              <a:t> </a:t>
            </a:r>
          </a:p>
          <a:p>
            <a:pPr lvl="1">
              <a:buFont typeface="Wingdings" pitchFamily="-106" charset="2"/>
              <a:buChar char="à"/>
            </a:pPr>
            <a:endParaRPr lang="en-US" baseline="30000" dirty="0" smtClean="0"/>
          </a:p>
          <a:p>
            <a:r>
              <a:rPr lang="en-US" dirty="0" smtClean="0"/>
              <a:t>Eclipsing systems: unambiguous mass measurement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451577" y="3695467"/>
            <a:ext cx="3014016" cy="1026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3711206" y="1092200"/>
            <a:ext cx="2408161" cy="4285331"/>
          </a:xfrm>
          <a:custGeom>
            <a:avLst/>
            <a:gdLst>
              <a:gd name="connsiteX0" fmla="*/ 0 w 2408161"/>
              <a:gd name="connsiteY0" fmla="*/ 4082633 h 4082633"/>
              <a:gd name="connsiteX1" fmla="*/ 181437 w 2408161"/>
              <a:gd name="connsiteY1" fmla="*/ 3934174 h 4082633"/>
              <a:gd name="connsiteX2" fmla="*/ 329885 w 2408161"/>
              <a:gd name="connsiteY2" fmla="*/ 3257859 h 4082633"/>
              <a:gd name="connsiteX3" fmla="*/ 577299 w 2408161"/>
              <a:gd name="connsiteY3" fmla="*/ 1393868 h 4082633"/>
              <a:gd name="connsiteX4" fmla="*/ 742242 w 2408161"/>
              <a:gd name="connsiteY4" fmla="*/ 321661 h 4082633"/>
              <a:gd name="connsiteX5" fmla="*/ 940173 w 2408161"/>
              <a:gd name="connsiteY5" fmla="*/ 24743 h 4082633"/>
              <a:gd name="connsiteX6" fmla="*/ 1187586 w 2408161"/>
              <a:gd name="connsiteY6" fmla="*/ 470121 h 4082633"/>
              <a:gd name="connsiteX7" fmla="*/ 1484483 w 2408161"/>
              <a:gd name="connsiteY7" fmla="*/ 1773265 h 4082633"/>
              <a:gd name="connsiteX8" fmla="*/ 1698908 w 2408161"/>
              <a:gd name="connsiteY8" fmla="*/ 2944444 h 4082633"/>
              <a:gd name="connsiteX9" fmla="*/ 2111264 w 2408161"/>
              <a:gd name="connsiteY9" fmla="*/ 3703237 h 4082633"/>
              <a:gd name="connsiteX10" fmla="*/ 2408161 w 2408161"/>
              <a:gd name="connsiteY10" fmla="*/ 4082633 h 4082633"/>
              <a:gd name="connsiteX0" fmla="*/ 0 w 2408161"/>
              <a:gd name="connsiteY0" fmla="*/ 4082633 h 4082633"/>
              <a:gd name="connsiteX1" fmla="*/ 181437 w 2408161"/>
              <a:gd name="connsiteY1" fmla="*/ 3934174 h 4082633"/>
              <a:gd name="connsiteX2" fmla="*/ 329885 w 2408161"/>
              <a:gd name="connsiteY2" fmla="*/ 3257859 h 4082633"/>
              <a:gd name="connsiteX3" fmla="*/ 577299 w 2408161"/>
              <a:gd name="connsiteY3" fmla="*/ 1393868 h 4082633"/>
              <a:gd name="connsiteX4" fmla="*/ 742242 w 2408161"/>
              <a:gd name="connsiteY4" fmla="*/ 321661 h 4082633"/>
              <a:gd name="connsiteX5" fmla="*/ 940173 w 2408161"/>
              <a:gd name="connsiteY5" fmla="*/ 24743 h 4082633"/>
              <a:gd name="connsiteX6" fmla="*/ 1187586 w 2408161"/>
              <a:gd name="connsiteY6" fmla="*/ 470121 h 4082633"/>
              <a:gd name="connsiteX7" fmla="*/ 1941683 w 2408161"/>
              <a:gd name="connsiteY7" fmla="*/ 1773265 h 4082633"/>
              <a:gd name="connsiteX8" fmla="*/ 1698908 w 2408161"/>
              <a:gd name="connsiteY8" fmla="*/ 2944444 h 4082633"/>
              <a:gd name="connsiteX9" fmla="*/ 2111264 w 2408161"/>
              <a:gd name="connsiteY9" fmla="*/ 3703237 h 4082633"/>
              <a:gd name="connsiteX10" fmla="*/ 2408161 w 2408161"/>
              <a:gd name="connsiteY10" fmla="*/ 4082633 h 4082633"/>
              <a:gd name="connsiteX0" fmla="*/ 0 w 2408161"/>
              <a:gd name="connsiteY0" fmla="*/ 4082633 h 4082633"/>
              <a:gd name="connsiteX1" fmla="*/ 181437 w 2408161"/>
              <a:gd name="connsiteY1" fmla="*/ 3934174 h 4082633"/>
              <a:gd name="connsiteX2" fmla="*/ 329885 w 2408161"/>
              <a:gd name="connsiteY2" fmla="*/ 3257859 h 4082633"/>
              <a:gd name="connsiteX3" fmla="*/ 577299 w 2408161"/>
              <a:gd name="connsiteY3" fmla="*/ 1393868 h 4082633"/>
              <a:gd name="connsiteX4" fmla="*/ 742242 w 2408161"/>
              <a:gd name="connsiteY4" fmla="*/ 321661 h 4082633"/>
              <a:gd name="connsiteX5" fmla="*/ 940173 w 2408161"/>
              <a:gd name="connsiteY5" fmla="*/ 24743 h 4082633"/>
              <a:gd name="connsiteX6" fmla="*/ 1187586 w 2408161"/>
              <a:gd name="connsiteY6" fmla="*/ 470121 h 4082633"/>
              <a:gd name="connsiteX7" fmla="*/ 1413867 w 2408161"/>
              <a:gd name="connsiteY7" fmla="*/ 1773265 h 4082633"/>
              <a:gd name="connsiteX8" fmla="*/ 1698908 w 2408161"/>
              <a:gd name="connsiteY8" fmla="*/ 2944444 h 4082633"/>
              <a:gd name="connsiteX9" fmla="*/ 2111264 w 2408161"/>
              <a:gd name="connsiteY9" fmla="*/ 3703237 h 4082633"/>
              <a:gd name="connsiteX10" fmla="*/ 2408161 w 2408161"/>
              <a:gd name="connsiteY10" fmla="*/ 4082633 h 4082633"/>
              <a:gd name="connsiteX0" fmla="*/ 0 w 2541117"/>
              <a:gd name="connsiteY0" fmla="*/ 4082633 h 4082633"/>
              <a:gd name="connsiteX1" fmla="*/ 181437 w 2541117"/>
              <a:gd name="connsiteY1" fmla="*/ 3934174 h 4082633"/>
              <a:gd name="connsiteX2" fmla="*/ 329885 w 2541117"/>
              <a:gd name="connsiteY2" fmla="*/ 3257859 h 4082633"/>
              <a:gd name="connsiteX3" fmla="*/ 577299 w 2541117"/>
              <a:gd name="connsiteY3" fmla="*/ 1393868 h 4082633"/>
              <a:gd name="connsiteX4" fmla="*/ 742242 w 2541117"/>
              <a:gd name="connsiteY4" fmla="*/ 321661 h 4082633"/>
              <a:gd name="connsiteX5" fmla="*/ 940173 w 2541117"/>
              <a:gd name="connsiteY5" fmla="*/ 24743 h 4082633"/>
              <a:gd name="connsiteX6" fmla="*/ 1187586 w 2541117"/>
              <a:gd name="connsiteY6" fmla="*/ 470121 h 4082633"/>
              <a:gd name="connsiteX7" fmla="*/ 1413867 w 2541117"/>
              <a:gd name="connsiteY7" fmla="*/ 1773265 h 4082633"/>
              <a:gd name="connsiteX8" fmla="*/ 2424884 w 2541117"/>
              <a:gd name="connsiteY8" fmla="*/ 2709289 h 4082633"/>
              <a:gd name="connsiteX9" fmla="*/ 2111264 w 2541117"/>
              <a:gd name="connsiteY9" fmla="*/ 3703237 h 4082633"/>
              <a:gd name="connsiteX10" fmla="*/ 2408161 w 2541117"/>
              <a:gd name="connsiteY10" fmla="*/ 4082633 h 4082633"/>
              <a:gd name="connsiteX0" fmla="*/ 0 w 2408161"/>
              <a:gd name="connsiteY0" fmla="*/ 4082633 h 4082633"/>
              <a:gd name="connsiteX1" fmla="*/ 181437 w 2408161"/>
              <a:gd name="connsiteY1" fmla="*/ 3934174 h 4082633"/>
              <a:gd name="connsiteX2" fmla="*/ 329885 w 2408161"/>
              <a:gd name="connsiteY2" fmla="*/ 3257859 h 4082633"/>
              <a:gd name="connsiteX3" fmla="*/ 577299 w 2408161"/>
              <a:gd name="connsiteY3" fmla="*/ 1393868 h 4082633"/>
              <a:gd name="connsiteX4" fmla="*/ 742242 w 2408161"/>
              <a:gd name="connsiteY4" fmla="*/ 321661 h 4082633"/>
              <a:gd name="connsiteX5" fmla="*/ 940173 w 2408161"/>
              <a:gd name="connsiteY5" fmla="*/ 24743 h 4082633"/>
              <a:gd name="connsiteX6" fmla="*/ 1187586 w 2408161"/>
              <a:gd name="connsiteY6" fmla="*/ 470121 h 4082633"/>
              <a:gd name="connsiteX7" fmla="*/ 1413867 w 2408161"/>
              <a:gd name="connsiteY7" fmla="*/ 1773265 h 4082633"/>
              <a:gd name="connsiteX8" fmla="*/ 1731123 w 2408161"/>
              <a:gd name="connsiteY8" fmla="*/ 2988945 h 4082633"/>
              <a:gd name="connsiteX9" fmla="*/ 2111264 w 2408161"/>
              <a:gd name="connsiteY9" fmla="*/ 3703237 h 4082633"/>
              <a:gd name="connsiteX10" fmla="*/ 2408161 w 2408161"/>
              <a:gd name="connsiteY10" fmla="*/ 4082633 h 4082633"/>
              <a:gd name="connsiteX0" fmla="*/ 0 w 2408161"/>
              <a:gd name="connsiteY0" fmla="*/ 4082633 h 4082633"/>
              <a:gd name="connsiteX1" fmla="*/ 181437 w 2408161"/>
              <a:gd name="connsiteY1" fmla="*/ 3934174 h 4082633"/>
              <a:gd name="connsiteX2" fmla="*/ 329885 w 2408161"/>
              <a:gd name="connsiteY2" fmla="*/ 3257859 h 4082633"/>
              <a:gd name="connsiteX3" fmla="*/ 577299 w 2408161"/>
              <a:gd name="connsiteY3" fmla="*/ 1393868 h 4082633"/>
              <a:gd name="connsiteX4" fmla="*/ 742242 w 2408161"/>
              <a:gd name="connsiteY4" fmla="*/ 321661 h 4082633"/>
              <a:gd name="connsiteX5" fmla="*/ 940173 w 2408161"/>
              <a:gd name="connsiteY5" fmla="*/ 24743 h 4082633"/>
              <a:gd name="connsiteX6" fmla="*/ 1187586 w 2408161"/>
              <a:gd name="connsiteY6" fmla="*/ 470121 h 4082633"/>
              <a:gd name="connsiteX7" fmla="*/ 1413867 w 2408161"/>
              <a:gd name="connsiteY7" fmla="*/ 1773265 h 4082633"/>
              <a:gd name="connsiteX8" fmla="*/ 1731123 w 2408161"/>
              <a:gd name="connsiteY8" fmla="*/ 2988945 h 4082633"/>
              <a:gd name="connsiteX9" fmla="*/ 2111264 w 2408161"/>
              <a:gd name="connsiteY9" fmla="*/ 3703237 h 4082633"/>
              <a:gd name="connsiteX10" fmla="*/ 2408161 w 2408161"/>
              <a:gd name="connsiteY10" fmla="*/ 4082633 h 4082633"/>
              <a:gd name="connsiteX0" fmla="*/ 0 w 2408161"/>
              <a:gd name="connsiteY0" fmla="*/ 4082633 h 4082633"/>
              <a:gd name="connsiteX1" fmla="*/ 181437 w 2408161"/>
              <a:gd name="connsiteY1" fmla="*/ 3934174 h 4082633"/>
              <a:gd name="connsiteX2" fmla="*/ 329885 w 2408161"/>
              <a:gd name="connsiteY2" fmla="*/ 3257859 h 4082633"/>
              <a:gd name="connsiteX3" fmla="*/ 577299 w 2408161"/>
              <a:gd name="connsiteY3" fmla="*/ 1393868 h 4082633"/>
              <a:gd name="connsiteX4" fmla="*/ 742242 w 2408161"/>
              <a:gd name="connsiteY4" fmla="*/ 321661 h 4082633"/>
              <a:gd name="connsiteX5" fmla="*/ 940173 w 2408161"/>
              <a:gd name="connsiteY5" fmla="*/ 24743 h 4082633"/>
              <a:gd name="connsiteX6" fmla="*/ 1187586 w 2408161"/>
              <a:gd name="connsiteY6" fmla="*/ 470121 h 4082633"/>
              <a:gd name="connsiteX7" fmla="*/ 1413867 w 2408161"/>
              <a:gd name="connsiteY7" fmla="*/ 1773265 h 4082633"/>
              <a:gd name="connsiteX8" fmla="*/ 1731123 w 2408161"/>
              <a:gd name="connsiteY8" fmla="*/ 2988945 h 4082633"/>
              <a:gd name="connsiteX9" fmla="*/ 2111264 w 2408161"/>
              <a:gd name="connsiteY9" fmla="*/ 3703237 h 4082633"/>
              <a:gd name="connsiteX10" fmla="*/ 2408161 w 2408161"/>
              <a:gd name="connsiteY10" fmla="*/ 4082633 h 408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8161" h="4082633">
                <a:moveTo>
                  <a:pt x="0" y="4082633"/>
                </a:moveTo>
                <a:cubicBezTo>
                  <a:pt x="63228" y="4077134"/>
                  <a:pt x="126456" y="4071636"/>
                  <a:pt x="181437" y="3934174"/>
                </a:cubicBezTo>
                <a:cubicBezTo>
                  <a:pt x="236418" y="3796712"/>
                  <a:pt x="263908" y="3681243"/>
                  <a:pt x="329885" y="3257859"/>
                </a:cubicBezTo>
                <a:cubicBezTo>
                  <a:pt x="395862" y="2834475"/>
                  <a:pt x="508573" y="1883234"/>
                  <a:pt x="577299" y="1393868"/>
                </a:cubicBezTo>
                <a:cubicBezTo>
                  <a:pt x="646025" y="904502"/>
                  <a:pt x="681763" y="549849"/>
                  <a:pt x="742242" y="321661"/>
                </a:cubicBezTo>
                <a:cubicBezTo>
                  <a:pt x="802721" y="93474"/>
                  <a:pt x="865949" y="0"/>
                  <a:pt x="940173" y="24743"/>
                </a:cubicBezTo>
                <a:cubicBezTo>
                  <a:pt x="1014397" y="49486"/>
                  <a:pt x="1108637" y="178701"/>
                  <a:pt x="1187586" y="470121"/>
                </a:cubicBezTo>
                <a:cubicBezTo>
                  <a:pt x="1266535" y="761541"/>
                  <a:pt x="1323278" y="1353461"/>
                  <a:pt x="1413867" y="1773265"/>
                </a:cubicBezTo>
                <a:cubicBezTo>
                  <a:pt x="1504456" y="2193069"/>
                  <a:pt x="1614890" y="2667283"/>
                  <a:pt x="1731123" y="2988945"/>
                </a:cubicBezTo>
                <a:cubicBezTo>
                  <a:pt x="1909460" y="3331975"/>
                  <a:pt x="1998424" y="3520956"/>
                  <a:pt x="2111264" y="3703237"/>
                </a:cubicBezTo>
                <a:cubicBezTo>
                  <a:pt x="2224104" y="3885518"/>
                  <a:pt x="2408161" y="4082633"/>
                  <a:pt x="2408161" y="4082633"/>
                </a:cubicBezTo>
              </a:path>
            </a:pathLst>
          </a:custGeom>
          <a:solidFill>
            <a:srgbClr val="008000">
              <a:alpha val="37000"/>
            </a:srgbClr>
          </a:solidFill>
          <a:ln>
            <a:noFill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distribution</a:t>
            </a:r>
            <a:endParaRPr lang="en-US" dirty="0"/>
          </a:p>
        </p:txBody>
      </p:sp>
      <p:pic>
        <p:nvPicPr>
          <p:cNvPr id="4" name="Content Placeholder 3" descr="bimodal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11754" r="-11754"/>
              <a:stretch>
                <a:fillRect/>
              </a:stretch>
            </p:blipFill>
          </mc:Choice>
          <mc:Fallback>
            <p:blipFill>
              <a:blip r:embed="rId4"/>
              <a:srcRect l="-11754" r="-11754"/>
              <a:stretch>
                <a:fillRect/>
              </a:stretch>
            </p:blipFill>
          </mc:Fallback>
        </mc:AlternateContent>
        <p:spPr/>
      </p:pic>
      <p:sp>
        <p:nvSpPr>
          <p:cNvPr id="5" name="Freeform 4"/>
          <p:cNvSpPr/>
          <p:nvPr/>
        </p:nvSpPr>
        <p:spPr>
          <a:xfrm>
            <a:off x="4269317" y="2318435"/>
            <a:ext cx="664633" cy="1384638"/>
          </a:xfrm>
          <a:custGeom>
            <a:avLst/>
            <a:gdLst>
              <a:gd name="connsiteX0" fmla="*/ 0 w 664633"/>
              <a:gd name="connsiteY0" fmla="*/ 1257300 h 1265766"/>
              <a:gd name="connsiteX1" fmla="*/ 97366 w 664633"/>
              <a:gd name="connsiteY1" fmla="*/ 706966 h 1265766"/>
              <a:gd name="connsiteX2" fmla="*/ 190500 w 664633"/>
              <a:gd name="connsiteY2" fmla="*/ 292100 h 1265766"/>
              <a:gd name="connsiteX3" fmla="*/ 258233 w 664633"/>
              <a:gd name="connsiteY3" fmla="*/ 88900 h 1265766"/>
              <a:gd name="connsiteX4" fmla="*/ 338666 w 664633"/>
              <a:gd name="connsiteY4" fmla="*/ 4233 h 1265766"/>
              <a:gd name="connsiteX5" fmla="*/ 406400 w 664633"/>
              <a:gd name="connsiteY5" fmla="*/ 63500 h 1265766"/>
              <a:gd name="connsiteX6" fmla="*/ 444500 w 664633"/>
              <a:gd name="connsiteY6" fmla="*/ 152400 h 1265766"/>
              <a:gd name="connsiteX7" fmla="*/ 512233 w 664633"/>
              <a:gd name="connsiteY7" fmla="*/ 414866 h 1265766"/>
              <a:gd name="connsiteX8" fmla="*/ 584200 w 664633"/>
              <a:gd name="connsiteY8" fmla="*/ 791633 h 1265766"/>
              <a:gd name="connsiteX9" fmla="*/ 664633 w 664633"/>
              <a:gd name="connsiteY9" fmla="*/ 1265766 h 1265766"/>
              <a:gd name="connsiteX0" fmla="*/ 0 w 664633"/>
              <a:gd name="connsiteY0" fmla="*/ 1257300 h 1265766"/>
              <a:gd name="connsiteX1" fmla="*/ 97366 w 664633"/>
              <a:gd name="connsiteY1" fmla="*/ 706966 h 1265766"/>
              <a:gd name="connsiteX2" fmla="*/ 190500 w 664633"/>
              <a:gd name="connsiteY2" fmla="*/ 292100 h 1265766"/>
              <a:gd name="connsiteX3" fmla="*/ 258233 w 664633"/>
              <a:gd name="connsiteY3" fmla="*/ 88900 h 1265766"/>
              <a:gd name="connsiteX4" fmla="*/ 338666 w 664633"/>
              <a:gd name="connsiteY4" fmla="*/ 4233 h 1265766"/>
              <a:gd name="connsiteX5" fmla="*/ 406400 w 664633"/>
              <a:gd name="connsiteY5" fmla="*/ 63500 h 1265766"/>
              <a:gd name="connsiteX6" fmla="*/ 444500 w 664633"/>
              <a:gd name="connsiteY6" fmla="*/ 152400 h 1265766"/>
              <a:gd name="connsiteX7" fmla="*/ 512233 w 664633"/>
              <a:gd name="connsiteY7" fmla="*/ 414866 h 1265766"/>
              <a:gd name="connsiteX8" fmla="*/ 584200 w 664633"/>
              <a:gd name="connsiteY8" fmla="*/ 791633 h 1265766"/>
              <a:gd name="connsiteX9" fmla="*/ 664633 w 664633"/>
              <a:gd name="connsiteY9" fmla="*/ 1265766 h 1265766"/>
              <a:gd name="connsiteX0" fmla="*/ 0 w 664633"/>
              <a:gd name="connsiteY0" fmla="*/ 1262239 h 1270705"/>
              <a:gd name="connsiteX1" fmla="*/ 97366 w 664633"/>
              <a:gd name="connsiteY1" fmla="*/ 711905 h 1270705"/>
              <a:gd name="connsiteX2" fmla="*/ 190500 w 664633"/>
              <a:gd name="connsiteY2" fmla="*/ 297039 h 1270705"/>
              <a:gd name="connsiteX3" fmla="*/ 258233 w 664633"/>
              <a:gd name="connsiteY3" fmla="*/ 93839 h 1270705"/>
              <a:gd name="connsiteX4" fmla="*/ 338666 w 664633"/>
              <a:gd name="connsiteY4" fmla="*/ 9172 h 1270705"/>
              <a:gd name="connsiteX5" fmla="*/ 406400 w 664633"/>
              <a:gd name="connsiteY5" fmla="*/ 68439 h 1270705"/>
              <a:gd name="connsiteX6" fmla="*/ 512233 w 664633"/>
              <a:gd name="connsiteY6" fmla="*/ 419805 h 1270705"/>
              <a:gd name="connsiteX7" fmla="*/ 584200 w 664633"/>
              <a:gd name="connsiteY7" fmla="*/ 796572 h 1270705"/>
              <a:gd name="connsiteX8" fmla="*/ 664633 w 664633"/>
              <a:gd name="connsiteY8" fmla="*/ 1270705 h 1270705"/>
              <a:gd name="connsiteX0" fmla="*/ 0 w 664633"/>
              <a:gd name="connsiteY0" fmla="*/ 1262239 h 1270705"/>
              <a:gd name="connsiteX1" fmla="*/ 97366 w 664633"/>
              <a:gd name="connsiteY1" fmla="*/ 711905 h 1270705"/>
              <a:gd name="connsiteX2" fmla="*/ 190500 w 664633"/>
              <a:gd name="connsiteY2" fmla="*/ 297039 h 1270705"/>
              <a:gd name="connsiteX3" fmla="*/ 258233 w 664633"/>
              <a:gd name="connsiteY3" fmla="*/ 93839 h 1270705"/>
              <a:gd name="connsiteX4" fmla="*/ 338666 w 664633"/>
              <a:gd name="connsiteY4" fmla="*/ 9172 h 1270705"/>
              <a:gd name="connsiteX5" fmla="*/ 406400 w 664633"/>
              <a:gd name="connsiteY5" fmla="*/ 68439 h 1270705"/>
              <a:gd name="connsiteX6" fmla="*/ 512233 w 664633"/>
              <a:gd name="connsiteY6" fmla="*/ 419805 h 1270705"/>
              <a:gd name="connsiteX7" fmla="*/ 584200 w 664633"/>
              <a:gd name="connsiteY7" fmla="*/ 796572 h 1270705"/>
              <a:gd name="connsiteX8" fmla="*/ 664633 w 664633"/>
              <a:gd name="connsiteY8" fmla="*/ 1270705 h 1270705"/>
              <a:gd name="connsiteX0" fmla="*/ 0 w 664633"/>
              <a:gd name="connsiteY0" fmla="*/ 1257300 h 1265766"/>
              <a:gd name="connsiteX1" fmla="*/ 97366 w 664633"/>
              <a:gd name="connsiteY1" fmla="*/ 706966 h 1265766"/>
              <a:gd name="connsiteX2" fmla="*/ 190500 w 664633"/>
              <a:gd name="connsiteY2" fmla="*/ 292100 h 1265766"/>
              <a:gd name="connsiteX3" fmla="*/ 258233 w 664633"/>
              <a:gd name="connsiteY3" fmla="*/ 88900 h 1265766"/>
              <a:gd name="connsiteX4" fmla="*/ 338666 w 664633"/>
              <a:gd name="connsiteY4" fmla="*/ 4233 h 1265766"/>
              <a:gd name="connsiteX5" fmla="*/ 406400 w 664633"/>
              <a:gd name="connsiteY5" fmla="*/ 63500 h 1265766"/>
              <a:gd name="connsiteX6" fmla="*/ 401108 w 664633"/>
              <a:gd name="connsiteY6" fmla="*/ 61384 h 1265766"/>
              <a:gd name="connsiteX7" fmla="*/ 512233 w 664633"/>
              <a:gd name="connsiteY7" fmla="*/ 414866 h 1265766"/>
              <a:gd name="connsiteX8" fmla="*/ 584200 w 664633"/>
              <a:gd name="connsiteY8" fmla="*/ 791633 h 1265766"/>
              <a:gd name="connsiteX9" fmla="*/ 664633 w 664633"/>
              <a:gd name="connsiteY9" fmla="*/ 1265766 h 1265766"/>
              <a:gd name="connsiteX0" fmla="*/ 0 w 664633"/>
              <a:gd name="connsiteY0" fmla="*/ 1257300 h 1265766"/>
              <a:gd name="connsiteX1" fmla="*/ 97366 w 664633"/>
              <a:gd name="connsiteY1" fmla="*/ 706966 h 1265766"/>
              <a:gd name="connsiteX2" fmla="*/ 190500 w 664633"/>
              <a:gd name="connsiteY2" fmla="*/ 292100 h 1265766"/>
              <a:gd name="connsiteX3" fmla="*/ 258233 w 664633"/>
              <a:gd name="connsiteY3" fmla="*/ 88900 h 1265766"/>
              <a:gd name="connsiteX4" fmla="*/ 338666 w 664633"/>
              <a:gd name="connsiteY4" fmla="*/ 4233 h 1265766"/>
              <a:gd name="connsiteX5" fmla="*/ 406400 w 664633"/>
              <a:gd name="connsiteY5" fmla="*/ 63500 h 1265766"/>
              <a:gd name="connsiteX6" fmla="*/ 401108 w 664633"/>
              <a:gd name="connsiteY6" fmla="*/ 61384 h 1265766"/>
              <a:gd name="connsiteX7" fmla="*/ 512233 w 664633"/>
              <a:gd name="connsiteY7" fmla="*/ 414866 h 1265766"/>
              <a:gd name="connsiteX8" fmla="*/ 584200 w 664633"/>
              <a:gd name="connsiteY8" fmla="*/ 791633 h 1265766"/>
              <a:gd name="connsiteX9" fmla="*/ 664633 w 664633"/>
              <a:gd name="connsiteY9" fmla="*/ 1265766 h 1265766"/>
              <a:gd name="connsiteX0" fmla="*/ 0 w 664633"/>
              <a:gd name="connsiteY0" fmla="*/ 1257300 h 1265766"/>
              <a:gd name="connsiteX1" fmla="*/ 97366 w 664633"/>
              <a:gd name="connsiteY1" fmla="*/ 706966 h 1265766"/>
              <a:gd name="connsiteX2" fmla="*/ 190500 w 664633"/>
              <a:gd name="connsiteY2" fmla="*/ 292100 h 1265766"/>
              <a:gd name="connsiteX3" fmla="*/ 258233 w 664633"/>
              <a:gd name="connsiteY3" fmla="*/ 88900 h 1265766"/>
              <a:gd name="connsiteX4" fmla="*/ 338666 w 664633"/>
              <a:gd name="connsiteY4" fmla="*/ 4233 h 1265766"/>
              <a:gd name="connsiteX5" fmla="*/ 406400 w 664633"/>
              <a:gd name="connsiteY5" fmla="*/ 63500 h 1265766"/>
              <a:gd name="connsiteX6" fmla="*/ 401108 w 664633"/>
              <a:gd name="connsiteY6" fmla="*/ 61384 h 1265766"/>
              <a:gd name="connsiteX7" fmla="*/ 512233 w 664633"/>
              <a:gd name="connsiteY7" fmla="*/ 414866 h 1265766"/>
              <a:gd name="connsiteX8" fmla="*/ 584200 w 664633"/>
              <a:gd name="connsiteY8" fmla="*/ 791633 h 1265766"/>
              <a:gd name="connsiteX9" fmla="*/ 664633 w 664633"/>
              <a:gd name="connsiteY9" fmla="*/ 1265766 h 1265766"/>
              <a:gd name="connsiteX0" fmla="*/ 0 w 664633"/>
              <a:gd name="connsiteY0" fmla="*/ 1257300 h 1265766"/>
              <a:gd name="connsiteX1" fmla="*/ 97366 w 664633"/>
              <a:gd name="connsiteY1" fmla="*/ 706966 h 1265766"/>
              <a:gd name="connsiteX2" fmla="*/ 190500 w 664633"/>
              <a:gd name="connsiteY2" fmla="*/ 292100 h 1265766"/>
              <a:gd name="connsiteX3" fmla="*/ 258233 w 664633"/>
              <a:gd name="connsiteY3" fmla="*/ 88900 h 1265766"/>
              <a:gd name="connsiteX4" fmla="*/ 338666 w 664633"/>
              <a:gd name="connsiteY4" fmla="*/ 4233 h 1265766"/>
              <a:gd name="connsiteX5" fmla="*/ 406400 w 664633"/>
              <a:gd name="connsiteY5" fmla="*/ 63500 h 1265766"/>
              <a:gd name="connsiteX6" fmla="*/ 401108 w 664633"/>
              <a:gd name="connsiteY6" fmla="*/ 61384 h 1265766"/>
              <a:gd name="connsiteX7" fmla="*/ 512233 w 664633"/>
              <a:gd name="connsiteY7" fmla="*/ 414866 h 1265766"/>
              <a:gd name="connsiteX8" fmla="*/ 584200 w 664633"/>
              <a:gd name="connsiteY8" fmla="*/ 791633 h 1265766"/>
              <a:gd name="connsiteX9" fmla="*/ 664633 w 664633"/>
              <a:gd name="connsiteY9" fmla="*/ 1265766 h 1265766"/>
              <a:gd name="connsiteX0" fmla="*/ 0 w 664633"/>
              <a:gd name="connsiteY0" fmla="*/ 1257300 h 1265766"/>
              <a:gd name="connsiteX1" fmla="*/ 97366 w 664633"/>
              <a:gd name="connsiteY1" fmla="*/ 706966 h 1265766"/>
              <a:gd name="connsiteX2" fmla="*/ 190500 w 664633"/>
              <a:gd name="connsiteY2" fmla="*/ 292100 h 1265766"/>
              <a:gd name="connsiteX3" fmla="*/ 258233 w 664633"/>
              <a:gd name="connsiteY3" fmla="*/ 88900 h 1265766"/>
              <a:gd name="connsiteX4" fmla="*/ 338666 w 664633"/>
              <a:gd name="connsiteY4" fmla="*/ 4233 h 1265766"/>
              <a:gd name="connsiteX5" fmla="*/ 406400 w 664633"/>
              <a:gd name="connsiteY5" fmla="*/ 63500 h 1265766"/>
              <a:gd name="connsiteX6" fmla="*/ 401108 w 664633"/>
              <a:gd name="connsiteY6" fmla="*/ 61384 h 1265766"/>
              <a:gd name="connsiteX7" fmla="*/ 512233 w 664633"/>
              <a:gd name="connsiteY7" fmla="*/ 414866 h 1265766"/>
              <a:gd name="connsiteX8" fmla="*/ 584200 w 664633"/>
              <a:gd name="connsiteY8" fmla="*/ 791633 h 1265766"/>
              <a:gd name="connsiteX9" fmla="*/ 664633 w 664633"/>
              <a:gd name="connsiteY9" fmla="*/ 1265766 h 1265766"/>
              <a:gd name="connsiteX0" fmla="*/ 0 w 664633"/>
              <a:gd name="connsiteY0" fmla="*/ 1257300 h 1265766"/>
              <a:gd name="connsiteX1" fmla="*/ 97366 w 664633"/>
              <a:gd name="connsiteY1" fmla="*/ 706966 h 1265766"/>
              <a:gd name="connsiteX2" fmla="*/ 190500 w 664633"/>
              <a:gd name="connsiteY2" fmla="*/ 292100 h 1265766"/>
              <a:gd name="connsiteX3" fmla="*/ 258233 w 664633"/>
              <a:gd name="connsiteY3" fmla="*/ 88900 h 1265766"/>
              <a:gd name="connsiteX4" fmla="*/ 338666 w 664633"/>
              <a:gd name="connsiteY4" fmla="*/ 4233 h 1265766"/>
              <a:gd name="connsiteX5" fmla="*/ 406400 w 664633"/>
              <a:gd name="connsiteY5" fmla="*/ 63500 h 1265766"/>
              <a:gd name="connsiteX6" fmla="*/ 401108 w 664633"/>
              <a:gd name="connsiteY6" fmla="*/ 61384 h 1265766"/>
              <a:gd name="connsiteX7" fmla="*/ 512233 w 664633"/>
              <a:gd name="connsiteY7" fmla="*/ 414866 h 1265766"/>
              <a:gd name="connsiteX8" fmla="*/ 584200 w 664633"/>
              <a:gd name="connsiteY8" fmla="*/ 791633 h 1265766"/>
              <a:gd name="connsiteX9" fmla="*/ 664633 w 664633"/>
              <a:gd name="connsiteY9" fmla="*/ 1265766 h 126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4633" h="1265766">
                <a:moveTo>
                  <a:pt x="0" y="1257300"/>
                </a:moveTo>
                <a:cubicBezTo>
                  <a:pt x="32808" y="1062566"/>
                  <a:pt x="65616" y="867833"/>
                  <a:pt x="97366" y="706966"/>
                </a:cubicBezTo>
                <a:cubicBezTo>
                  <a:pt x="129116" y="546099"/>
                  <a:pt x="163689" y="395111"/>
                  <a:pt x="190500" y="292100"/>
                </a:cubicBezTo>
                <a:cubicBezTo>
                  <a:pt x="217311" y="189089"/>
                  <a:pt x="233539" y="136878"/>
                  <a:pt x="258233" y="88900"/>
                </a:cubicBezTo>
                <a:cubicBezTo>
                  <a:pt x="282927" y="40922"/>
                  <a:pt x="313972" y="8466"/>
                  <a:pt x="338666" y="4233"/>
                </a:cubicBezTo>
                <a:cubicBezTo>
                  <a:pt x="363360" y="0"/>
                  <a:pt x="395993" y="53975"/>
                  <a:pt x="406400" y="63500"/>
                </a:cubicBezTo>
                <a:cubicBezTo>
                  <a:pt x="416807" y="73025"/>
                  <a:pt x="361244" y="13406"/>
                  <a:pt x="401108" y="61384"/>
                </a:cubicBezTo>
                <a:cubicBezTo>
                  <a:pt x="440972" y="158045"/>
                  <a:pt x="481718" y="293158"/>
                  <a:pt x="512233" y="414866"/>
                </a:cubicBezTo>
                <a:cubicBezTo>
                  <a:pt x="542748" y="536574"/>
                  <a:pt x="558800" y="649816"/>
                  <a:pt x="584200" y="791633"/>
                </a:cubicBezTo>
                <a:cubicBezTo>
                  <a:pt x="609600" y="933450"/>
                  <a:pt x="664633" y="1265766"/>
                  <a:pt x="664633" y="1265766"/>
                </a:cubicBez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7600" y="2238001"/>
            <a:ext cx="1668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NS+NS binaries: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1.35 ± 0.13 M</a:t>
            </a:r>
            <a:r>
              <a:rPr lang="en-US" baseline="-25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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3908" y="3429000"/>
            <a:ext cx="1760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NS+WD binaries:</a:t>
            </a:r>
          </a:p>
          <a:p>
            <a:r>
              <a:rPr lang="en-US" dirty="0" smtClean="0"/>
              <a:t>1.50 ± 0.25 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911127" y="6435864"/>
            <a:ext cx="323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Kiziltan</a:t>
            </a:r>
            <a:r>
              <a:rPr lang="en-US" dirty="0" smtClean="0"/>
              <a:t>, </a:t>
            </a:r>
            <a:r>
              <a:rPr lang="en-US" dirty="0" err="1" smtClean="0"/>
              <a:t>Kottas</a:t>
            </a:r>
            <a:r>
              <a:rPr lang="en-US" dirty="0" smtClean="0"/>
              <a:t> &amp; </a:t>
            </a:r>
            <a:r>
              <a:rPr lang="en-US" dirty="0" err="1" smtClean="0"/>
              <a:t>Thorsett</a:t>
            </a:r>
            <a:r>
              <a:rPr lang="en-US" dirty="0" smtClean="0"/>
              <a:t>, 2010</a:t>
            </a:r>
          </a:p>
          <a:p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2853505" y="3134143"/>
            <a:ext cx="3414310" cy="2243388"/>
          </a:xfrm>
          <a:custGeom>
            <a:avLst/>
            <a:gdLst>
              <a:gd name="connsiteX0" fmla="*/ 0 w 5344137"/>
              <a:gd name="connsiteY0" fmla="*/ 2468824 h 2675017"/>
              <a:gd name="connsiteX1" fmla="*/ 296897 w 5344137"/>
              <a:gd name="connsiteY1" fmla="*/ 2221392 h 2675017"/>
              <a:gd name="connsiteX2" fmla="*/ 791724 w 5344137"/>
              <a:gd name="connsiteY2" fmla="*/ 1396617 h 2675017"/>
              <a:gd name="connsiteX3" fmla="*/ 1072127 w 5344137"/>
              <a:gd name="connsiteY3" fmla="*/ 670816 h 2675017"/>
              <a:gd name="connsiteX4" fmla="*/ 1467989 w 5344137"/>
              <a:gd name="connsiteY4" fmla="*/ 175951 h 2675017"/>
              <a:gd name="connsiteX5" fmla="*/ 2688563 w 5344137"/>
              <a:gd name="connsiteY5" fmla="*/ 159456 h 2675017"/>
              <a:gd name="connsiteX6" fmla="*/ 3166896 w 5344137"/>
              <a:gd name="connsiteY6" fmla="*/ 159456 h 2675017"/>
              <a:gd name="connsiteX7" fmla="*/ 3348333 w 5344137"/>
              <a:gd name="connsiteY7" fmla="*/ 1116194 h 2675017"/>
              <a:gd name="connsiteX8" fmla="*/ 3414310 w 5344137"/>
              <a:gd name="connsiteY8" fmla="*/ 2468824 h 2675017"/>
              <a:gd name="connsiteX9" fmla="*/ 4387471 w 5344137"/>
              <a:gd name="connsiteY9" fmla="*/ 2353356 h 2675017"/>
              <a:gd name="connsiteX10" fmla="*/ 5344137 w 5344137"/>
              <a:gd name="connsiteY10" fmla="*/ 2204896 h 2675017"/>
              <a:gd name="connsiteX0" fmla="*/ 0 w 4387471"/>
              <a:gd name="connsiteY0" fmla="*/ 2468824 h 2675017"/>
              <a:gd name="connsiteX1" fmla="*/ 296897 w 4387471"/>
              <a:gd name="connsiteY1" fmla="*/ 2221392 h 2675017"/>
              <a:gd name="connsiteX2" fmla="*/ 791724 w 4387471"/>
              <a:gd name="connsiteY2" fmla="*/ 1396617 h 2675017"/>
              <a:gd name="connsiteX3" fmla="*/ 1072127 w 4387471"/>
              <a:gd name="connsiteY3" fmla="*/ 670816 h 2675017"/>
              <a:gd name="connsiteX4" fmla="*/ 1467989 w 4387471"/>
              <a:gd name="connsiteY4" fmla="*/ 175951 h 2675017"/>
              <a:gd name="connsiteX5" fmla="*/ 2688563 w 4387471"/>
              <a:gd name="connsiteY5" fmla="*/ 159456 h 2675017"/>
              <a:gd name="connsiteX6" fmla="*/ 3166896 w 4387471"/>
              <a:gd name="connsiteY6" fmla="*/ 159456 h 2675017"/>
              <a:gd name="connsiteX7" fmla="*/ 3348333 w 4387471"/>
              <a:gd name="connsiteY7" fmla="*/ 1116194 h 2675017"/>
              <a:gd name="connsiteX8" fmla="*/ 3414310 w 4387471"/>
              <a:gd name="connsiteY8" fmla="*/ 2468824 h 2675017"/>
              <a:gd name="connsiteX9" fmla="*/ 4387471 w 4387471"/>
              <a:gd name="connsiteY9" fmla="*/ 2353356 h 2675017"/>
              <a:gd name="connsiteX0" fmla="*/ 0 w 3414310"/>
              <a:gd name="connsiteY0" fmla="*/ 2468824 h 2468824"/>
              <a:gd name="connsiteX1" fmla="*/ 296897 w 3414310"/>
              <a:gd name="connsiteY1" fmla="*/ 2221392 h 2468824"/>
              <a:gd name="connsiteX2" fmla="*/ 791724 w 3414310"/>
              <a:gd name="connsiteY2" fmla="*/ 1396617 h 2468824"/>
              <a:gd name="connsiteX3" fmla="*/ 1072127 w 3414310"/>
              <a:gd name="connsiteY3" fmla="*/ 670816 h 2468824"/>
              <a:gd name="connsiteX4" fmla="*/ 1467989 w 3414310"/>
              <a:gd name="connsiteY4" fmla="*/ 175951 h 2468824"/>
              <a:gd name="connsiteX5" fmla="*/ 2688563 w 3414310"/>
              <a:gd name="connsiteY5" fmla="*/ 159456 h 2468824"/>
              <a:gd name="connsiteX6" fmla="*/ 3166896 w 3414310"/>
              <a:gd name="connsiteY6" fmla="*/ 159456 h 2468824"/>
              <a:gd name="connsiteX7" fmla="*/ 3348333 w 3414310"/>
              <a:gd name="connsiteY7" fmla="*/ 1116194 h 2468824"/>
              <a:gd name="connsiteX8" fmla="*/ 3414310 w 3414310"/>
              <a:gd name="connsiteY8" fmla="*/ 2468824 h 2468824"/>
              <a:gd name="connsiteX0" fmla="*/ 0 w 3414310"/>
              <a:gd name="connsiteY0" fmla="*/ 2468824 h 2468824"/>
              <a:gd name="connsiteX1" fmla="*/ 296897 w 3414310"/>
              <a:gd name="connsiteY1" fmla="*/ 2221392 h 2468824"/>
              <a:gd name="connsiteX2" fmla="*/ 791724 w 3414310"/>
              <a:gd name="connsiteY2" fmla="*/ 1396617 h 2468824"/>
              <a:gd name="connsiteX3" fmla="*/ 1072127 w 3414310"/>
              <a:gd name="connsiteY3" fmla="*/ 670816 h 2468824"/>
              <a:gd name="connsiteX4" fmla="*/ 1467989 w 3414310"/>
              <a:gd name="connsiteY4" fmla="*/ 175951 h 2468824"/>
              <a:gd name="connsiteX5" fmla="*/ 2688563 w 3414310"/>
              <a:gd name="connsiteY5" fmla="*/ 159456 h 2468824"/>
              <a:gd name="connsiteX6" fmla="*/ 3166896 w 3414310"/>
              <a:gd name="connsiteY6" fmla="*/ 159456 h 2468824"/>
              <a:gd name="connsiteX7" fmla="*/ 3348333 w 3414310"/>
              <a:gd name="connsiteY7" fmla="*/ 1116194 h 2468824"/>
              <a:gd name="connsiteX8" fmla="*/ 3414310 w 3414310"/>
              <a:gd name="connsiteY8" fmla="*/ 2468824 h 2468824"/>
              <a:gd name="connsiteX0" fmla="*/ 0 w 3414310"/>
              <a:gd name="connsiteY0" fmla="*/ 2468824 h 2468824"/>
              <a:gd name="connsiteX1" fmla="*/ 296897 w 3414310"/>
              <a:gd name="connsiteY1" fmla="*/ 2221392 h 2468824"/>
              <a:gd name="connsiteX2" fmla="*/ 791724 w 3414310"/>
              <a:gd name="connsiteY2" fmla="*/ 1396617 h 2468824"/>
              <a:gd name="connsiteX3" fmla="*/ 1072127 w 3414310"/>
              <a:gd name="connsiteY3" fmla="*/ 670816 h 2468824"/>
              <a:gd name="connsiteX4" fmla="*/ 1467989 w 3414310"/>
              <a:gd name="connsiteY4" fmla="*/ 175951 h 2468824"/>
              <a:gd name="connsiteX5" fmla="*/ 2688563 w 3414310"/>
              <a:gd name="connsiteY5" fmla="*/ 159456 h 2468824"/>
              <a:gd name="connsiteX6" fmla="*/ 3166896 w 3414310"/>
              <a:gd name="connsiteY6" fmla="*/ 159456 h 2468824"/>
              <a:gd name="connsiteX7" fmla="*/ 3348333 w 3414310"/>
              <a:gd name="connsiteY7" fmla="*/ 1116194 h 2468824"/>
              <a:gd name="connsiteX8" fmla="*/ 3414310 w 3414310"/>
              <a:gd name="connsiteY8" fmla="*/ 2468824 h 2468824"/>
              <a:gd name="connsiteX0" fmla="*/ 0 w 3414310"/>
              <a:gd name="connsiteY0" fmla="*/ 2468824 h 2468824"/>
              <a:gd name="connsiteX1" fmla="*/ 296897 w 3414310"/>
              <a:gd name="connsiteY1" fmla="*/ 2221392 h 2468824"/>
              <a:gd name="connsiteX2" fmla="*/ 791724 w 3414310"/>
              <a:gd name="connsiteY2" fmla="*/ 1396617 h 2468824"/>
              <a:gd name="connsiteX3" fmla="*/ 1072127 w 3414310"/>
              <a:gd name="connsiteY3" fmla="*/ 670816 h 2468824"/>
              <a:gd name="connsiteX4" fmla="*/ 1467989 w 3414310"/>
              <a:gd name="connsiteY4" fmla="*/ 175951 h 2468824"/>
              <a:gd name="connsiteX5" fmla="*/ 2688563 w 3414310"/>
              <a:gd name="connsiteY5" fmla="*/ 159456 h 2468824"/>
              <a:gd name="connsiteX6" fmla="*/ 3166896 w 3414310"/>
              <a:gd name="connsiteY6" fmla="*/ 159456 h 2468824"/>
              <a:gd name="connsiteX7" fmla="*/ 3183391 w 3414310"/>
              <a:gd name="connsiteY7" fmla="*/ 434094 h 2468824"/>
              <a:gd name="connsiteX8" fmla="*/ 3348333 w 3414310"/>
              <a:gd name="connsiteY8" fmla="*/ 1116194 h 2468824"/>
              <a:gd name="connsiteX9" fmla="*/ 3414310 w 3414310"/>
              <a:gd name="connsiteY9" fmla="*/ 2468824 h 2468824"/>
              <a:gd name="connsiteX0" fmla="*/ 0 w 3414310"/>
              <a:gd name="connsiteY0" fmla="*/ 2468824 h 2468824"/>
              <a:gd name="connsiteX1" fmla="*/ 296897 w 3414310"/>
              <a:gd name="connsiteY1" fmla="*/ 2221392 h 2468824"/>
              <a:gd name="connsiteX2" fmla="*/ 791724 w 3414310"/>
              <a:gd name="connsiteY2" fmla="*/ 1396617 h 2468824"/>
              <a:gd name="connsiteX3" fmla="*/ 1072127 w 3414310"/>
              <a:gd name="connsiteY3" fmla="*/ 670816 h 2468824"/>
              <a:gd name="connsiteX4" fmla="*/ 1467989 w 3414310"/>
              <a:gd name="connsiteY4" fmla="*/ 175951 h 2468824"/>
              <a:gd name="connsiteX5" fmla="*/ 2688563 w 3414310"/>
              <a:gd name="connsiteY5" fmla="*/ 159456 h 2468824"/>
              <a:gd name="connsiteX6" fmla="*/ 3166896 w 3414310"/>
              <a:gd name="connsiteY6" fmla="*/ 159456 h 2468824"/>
              <a:gd name="connsiteX7" fmla="*/ 3348333 w 3414310"/>
              <a:gd name="connsiteY7" fmla="*/ 1116194 h 2468824"/>
              <a:gd name="connsiteX8" fmla="*/ 3414310 w 3414310"/>
              <a:gd name="connsiteY8" fmla="*/ 2468824 h 2468824"/>
              <a:gd name="connsiteX0" fmla="*/ 0 w 3414310"/>
              <a:gd name="connsiteY0" fmla="*/ 2468824 h 2468824"/>
              <a:gd name="connsiteX1" fmla="*/ 296897 w 3414310"/>
              <a:gd name="connsiteY1" fmla="*/ 2221392 h 2468824"/>
              <a:gd name="connsiteX2" fmla="*/ 791724 w 3414310"/>
              <a:gd name="connsiteY2" fmla="*/ 1396617 h 2468824"/>
              <a:gd name="connsiteX3" fmla="*/ 1072127 w 3414310"/>
              <a:gd name="connsiteY3" fmla="*/ 670816 h 2468824"/>
              <a:gd name="connsiteX4" fmla="*/ 1467989 w 3414310"/>
              <a:gd name="connsiteY4" fmla="*/ 175951 h 2468824"/>
              <a:gd name="connsiteX5" fmla="*/ 2688563 w 3414310"/>
              <a:gd name="connsiteY5" fmla="*/ 159456 h 2468824"/>
              <a:gd name="connsiteX6" fmla="*/ 3220871 w 3414310"/>
              <a:gd name="connsiteY6" fmla="*/ 159456 h 2468824"/>
              <a:gd name="connsiteX7" fmla="*/ 3348333 w 3414310"/>
              <a:gd name="connsiteY7" fmla="*/ 1116194 h 2468824"/>
              <a:gd name="connsiteX8" fmla="*/ 3414310 w 3414310"/>
              <a:gd name="connsiteY8" fmla="*/ 2468824 h 2468824"/>
              <a:gd name="connsiteX0" fmla="*/ 0 w 3414310"/>
              <a:gd name="connsiteY0" fmla="*/ 2378100 h 2378100"/>
              <a:gd name="connsiteX1" fmla="*/ 296897 w 3414310"/>
              <a:gd name="connsiteY1" fmla="*/ 2130668 h 2378100"/>
              <a:gd name="connsiteX2" fmla="*/ 791724 w 3414310"/>
              <a:gd name="connsiteY2" fmla="*/ 1305893 h 2378100"/>
              <a:gd name="connsiteX3" fmla="*/ 1072127 w 3414310"/>
              <a:gd name="connsiteY3" fmla="*/ 580092 h 2378100"/>
              <a:gd name="connsiteX4" fmla="*/ 1467989 w 3414310"/>
              <a:gd name="connsiteY4" fmla="*/ 85227 h 2378100"/>
              <a:gd name="connsiteX5" fmla="*/ 2688563 w 3414310"/>
              <a:gd name="connsiteY5" fmla="*/ 68732 h 2378100"/>
              <a:gd name="connsiteX6" fmla="*/ 3220871 w 3414310"/>
              <a:gd name="connsiteY6" fmla="*/ 68732 h 2378100"/>
              <a:gd name="connsiteX7" fmla="*/ 3348333 w 3414310"/>
              <a:gd name="connsiteY7" fmla="*/ 1025470 h 2378100"/>
              <a:gd name="connsiteX8" fmla="*/ 3414310 w 3414310"/>
              <a:gd name="connsiteY8" fmla="*/ 2378100 h 2378100"/>
              <a:gd name="connsiteX0" fmla="*/ 0 w 3414310"/>
              <a:gd name="connsiteY0" fmla="*/ 2378100 h 2378100"/>
              <a:gd name="connsiteX1" fmla="*/ 296897 w 3414310"/>
              <a:gd name="connsiteY1" fmla="*/ 2130668 h 2378100"/>
              <a:gd name="connsiteX2" fmla="*/ 791724 w 3414310"/>
              <a:gd name="connsiteY2" fmla="*/ 1305893 h 2378100"/>
              <a:gd name="connsiteX3" fmla="*/ 1072127 w 3414310"/>
              <a:gd name="connsiteY3" fmla="*/ 580092 h 2378100"/>
              <a:gd name="connsiteX4" fmla="*/ 1467989 w 3414310"/>
              <a:gd name="connsiteY4" fmla="*/ 85227 h 2378100"/>
              <a:gd name="connsiteX5" fmla="*/ 2688563 w 3414310"/>
              <a:gd name="connsiteY5" fmla="*/ 68732 h 2378100"/>
              <a:gd name="connsiteX6" fmla="*/ 3220871 w 3414310"/>
              <a:gd name="connsiteY6" fmla="*/ 68732 h 2378100"/>
              <a:gd name="connsiteX7" fmla="*/ 3348333 w 3414310"/>
              <a:gd name="connsiteY7" fmla="*/ 1025470 h 2378100"/>
              <a:gd name="connsiteX8" fmla="*/ 3414310 w 3414310"/>
              <a:gd name="connsiteY8" fmla="*/ 2378100 h 23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4310" h="2378100">
                <a:moveTo>
                  <a:pt x="0" y="2378100"/>
                </a:moveTo>
                <a:cubicBezTo>
                  <a:pt x="82471" y="2343734"/>
                  <a:pt x="164943" y="2309369"/>
                  <a:pt x="296897" y="2130668"/>
                </a:cubicBezTo>
                <a:cubicBezTo>
                  <a:pt x="428851" y="1951967"/>
                  <a:pt x="662519" y="1564322"/>
                  <a:pt x="791724" y="1305893"/>
                </a:cubicBezTo>
                <a:cubicBezTo>
                  <a:pt x="920929" y="1047464"/>
                  <a:pt x="959416" y="783536"/>
                  <a:pt x="1072127" y="580092"/>
                </a:cubicBezTo>
                <a:cubicBezTo>
                  <a:pt x="1184838" y="376648"/>
                  <a:pt x="1198583" y="170454"/>
                  <a:pt x="1467989" y="85227"/>
                </a:cubicBezTo>
                <a:cubicBezTo>
                  <a:pt x="1737395" y="0"/>
                  <a:pt x="2688563" y="68732"/>
                  <a:pt x="2688563" y="68732"/>
                </a:cubicBezTo>
                <a:cubicBezTo>
                  <a:pt x="2971714" y="65983"/>
                  <a:pt x="2996609" y="46709"/>
                  <a:pt x="3220871" y="68732"/>
                </a:cubicBezTo>
                <a:cubicBezTo>
                  <a:pt x="3330833" y="244063"/>
                  <a:pt x="3307097" y="640575"/>
                  <a:pt x="3348333" y="1025470"/>
                </a:cubicBezTo>
                <a:cubicBezTo>
                  <a:pt x="3386819" y="1364591"/>
                  <a:pt x="3356580" y="2072934"/>
                  <a:pt x="3414310" y="2378100"/>
                </a:cubicBezTo>
              </a:path>
            </a:pathLst>
          </a:custGeom>
          <a:solidFill>
            <a:srgbClr val="0000FF">
              <a:alpha val="41000"/>
            </a:srgbClr>
          </a:solidFill>
          <a:ln>
            <a:noFill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11083</TotalTime>
  <Words>1830</Words>
  <Application>Microsoft Macintosh PowerPoint</Application>
  <PresentationFormat>On-screen Show (4:3)</PresentationFormat>
  <Paragraphs>267</Paragraphs>
  <Slides>50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8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Weighing in on Neutron Stars</vt:lpstr>
      <vt:lpstr>Weighing in on Neutron Stars</vt:lpstr>
      <vt:lpstr>Slide 3</vt:lpstr>
      <vt:lpstr>Slide 4</vt:lpstr>
      <vt:lpstr>Maximum Neutron Star mass</vt:lpstr>
      <vt:lpstr>Binaries</vt:lpstr>
      <vt:lpstr>Measuring masses: Binaries</vt:lpstr>
      <vt:lpstr>Measuring NS masses</vt:lpstr>
      <vt:lpstr>Mass distribution</vt:lpstr>
      <vt:lpstr>How? What?</vt:lpstr>
      <vt:lpstr>Slide 11</vt:lpstr>
      <vt:lpstr>Slide 12</vt:lpstr>
      <vt:lpstr>Slide 13</vt:lpstr>
      <vt:lpstr>Slide 14</vt:lpstr>
      <vt:lpstr>NS – WD binaries</vt:lpstr>
      <vt:lpstr>Spin-up of millisecond pulsars</vt:lpstr>
      <vt:lpstr>NS-WD systems</vt:lpstr>
      <vt:lpstr>PSR 1614-2230</vt:lpstr>
      <vt:lpstr>Discovery</vt:lpstr>
      <vt:lpstr>Measuring the mass: Shapiro delay</vt:lpstr>
      <vt:lpstr>Implications</vt:lpstr>
      <vt:lpstr>Maximum Neutron Star mass</vt:lpstr>
      <vt:lpstr>Optical follow-up</vt:lpstr>
      <vt:lpstr>Age and Evolution</vt:lpstr>
      <vt:lpstr>Slide 25</vt:lpstr>
      <vt:lpstr>Low/Intermediate mass Binaries</vt:lpstr>
      <vt:lpstr>PSR J1719-1438: A pulsar with a “planet”</vt:lpstr>
      <vt:lpstr>PSR J1719-1438: Characteristics</vt:lpstr>
      <vt:lpstr>Companion mass</vt:lpstr>
      <vt:lpstr>Nature of the Companion</vt:lpstr>
      <vt:lpstr>Nature of the Companion</vt:lpstr>
      <vt:lpstr>Optical search</vt:lpstr>
      <vt:lpstr>Evolution of NS+WD systems</vt:lpstr>
      <vt:lpstr>Slide 34</vt:lpstr>
      <vt:lpstr>Slide 35</vt:lpstr>
      <vt:lpstr>Slide 36</vt:lpstr>
      <vt:lpstr>Slide 37</vt:lpstr>
      <vt:lpstr>Slide 38</vt:lpstr>
      <vt:lpstr>High Mass X-ray Binaries</vt:lpstr>
      <vt:lpstr>A systematic Radial Velocity survey</vt:lpstr>
      <vt:lpstr>A systematic Radial Velocity survey</vt:lpstr>
      <vt:lpstr>Slide 42</vt:lpstr>
      <vt:lpstr>[PMH 2004] 47</vt:lpstr>
      <vt:lpstr>[PMH 2004] 47</vt:lpstr>
      <vt:lpstr>[PMH 2004] 47</vt:lpstr>
      <vt:lpstr>[PMH 2004] 47</vt:lpstr>
      <vt:lpstr>New HMXBs: NuSTAR</vt:lpstr>
      <vt:lpstr>Astrosat</vt:lpstr>
      <vt:lpstr>Future developments</vt:lpstr>
      <vt:lpstr>Discussion</vt:lpstr>
    </vt:vector>
  </TitlesOfParts>
  <Company>Caltech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Masses of Neutron Stars</dc:title>
  <dc:creator>Varun Bhalerao</dc:creator>
  <cp:lastModifiedBy>Varun Bhalerao</cp:lastModifiedBy>
  <cp:revision>77</cp:revision>
  <dcterms:created xsi:type="dcterms:W3CDTF">2011-09-12T14:37:22Z</dcterms:created>
  <dcterms:modified xsi:type="dcterms:W3CDTF">2011-09-13T15:31:57Z</dcterms:modified>
</cp:coreProperties>
</file>