
<file path=[Content_Types].xml><?xml version="1.0" encoding="utf-8"?>
<Types xmlns="http://schemas.openxmlformats.org/package/2006/content-types">
  <Default Extension="bin" ContentType="application/vnd.openxmlformats-officedocument.presentationml.printerSettings"/>
  <Override PartName="/ppt/notesSlides/notesSlide24.xml" ContentType="application/vnd.openxmlformats-officedocument.presentationml.notesSlide+xml"/>
  <Override PartName="/ppt/slides/slide14.xml" ContentType="application/vnd.openxmlformats-officedocument.presentationml.slide+xml"/>
  <Default Extension="rels" ContentType="application/vnd.openxmlformats-package.relationships+xml"/>
  <Override PartName="/ppt/notesSlides/notesSlide16.xml" ContentType="application/vnd.openxmlformats-officedocument.presentationml.notes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notesSlides/notesSlide8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Default Extension="pict" ContentType="image/pict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notesSlides/notesSlide2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257" r:id="rId3"/>
    <p:sldId id="259" r:id="rId4"/>
    <p:sldId id="267" r:id="rId5"/>
    <p:sldId id="306" r:id="rId6"/>
    <p:sldId id="260" r:id="rId7"/>
    <p:sldId id="284" r:id="rId8"/>
    <p:sldId id="282" r:id="rId9"/>
    <p:sldId id="268" r:id="rId10"/>
    <p:sldId id="275" r:id="rId11"/>
    <p:sldId id="262" r:id="rId12"/>
    <p:sldId id="285" r:id="rId13"/>
    <p:sldId id="286" r:id="rId14"/>
    <p:sldId id="263" r:id="rId15"/>
    <p:sldId id="287" r:id="rId16"/>
    <p:sldId id="264" r:id="rId17"/>
    <p:sldId id="288" r:id="rId18"/>
    <p:sldId id="307" r:id="rId19"/>
    <p:sldId id="308" r:id="rId20"/>
    <p:sldId id="312" r:id="rId21"/>
    <p:sldId id="289" r:id="rId22"/>
    <p:sldId id="277" r:id="rId23"/>
    <p:sldId id="269" r:id="rId24"/>
    <p:sldId id="270" r:id="rId25"/>
    <p:sldId id="313" r:id="rId26"/>
    <p:sldId id="301" r:id="rId27"/>
    <p:sldId id="272" r:id="rId28"/>
    <p:sldId id="276" r:id="rId29"/>
    <p:sldId id="297" r:id="rId30"/>
    <p:sldId id="298" r:id="rId31"/>
    <p:sldId id="314" r:id="rId32"/>
    <p:sldId id="315" r:id="rId33"/>
    <p:sldId id="316" r:id="rId34"/>
    <p:sldId id="318" r:id="rId35"/>
    <p:sldId id="317" r:id="rId36"/>
    <p:sldId id="302" r:id="rId37"/>
    <p:sldId id="271" r:id="rId38"/>
    <p:sldId id="300" r:id="rId39"/>
    <p:sldId id="304" r:id="rId40"/>
    <p:sldId id="305" r:id="rId41"/>
    <p:sldId id="303" r:id="rId42"/>
    <p:sldId id="273" r:id="rId43"/>
    <p:sldId id="293" r:id="rId44"/>
    <p:sldId id="294" r:id="rId45"/>
    <p:sldId id="291" r:id="rId46"/>
    <p:sldId id="295" r:id="rId47"/>
    <p:sldId id="296" r:id="rId48"/>
    <p:sldId id="279" r:id="rId49"/>
    <p:sldId id="310" r:id="rId50"/>
    <p:sldId id="311" r:id="rId51"/>
    <p:sldId id="299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7C00AC"/>
    <a:srgbClr val="8000FF"/>
    <a:srgbClr val="FB24FD"/>
    <a:srgbClr val="FFFFFF"/>
    <a:srgbClr val="19283F"/>
    <a:srgbClr val="05080E"/>
    <a:srgbClr val="0F233B"/>
    <a:srgbClr val="0F2239"/>
    <a:srgbClr val="78B4F6"/>
    <a:srgbClr val="1E304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7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5DED3-C3F2-6344-99D5-997A90505625}" type="datetimeFigureOut">
              <a:rPr lang="en-US" smtClean="0"/>
              <a:pPr/>
              <a:t>9/11/11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B70CF-4D0C-074D-8B60-880FBB17A5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29326-275D-BE4D-8E22-5B793FBB82D1}" type="datetimeFigureOut">
              <a:rPr lang="en-US" smtClean="0"/>
              <a:pPr/>
              <a:t>9/11/11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AB3A3-7A70-7D4B-A9EE-63D027686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is</a:t>
            </a:r>
            <a:r>
              <a:rPr lang="en-US" baseline="0" dirty="0" smtClean="0"/>
              <a:t> a two-sentence summary of my entire talk. (highlight). The main points are that NuSTAR is a SMEX rather than a part of the great observatories program. It is the first time that a focusing hard X-ray satellite is being flown. The primary mission is a PI-led survey program, which will undertake observations identified by the science team.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B3A3-7A70-7D4B-A9EE-63D02768625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Since</a:t>
            </a:r>
            <a:r>
              <a:rPr lang="en-US" baseline="0" dirty="0" smtClean="0"/>
              <a:t> NuSTAR is a small explorer, the launch configuration has to be compact to fit in a small rocket. To achieve the long focal length, we use a expandable mast which was developed for a aperture synthesis radar space shuttle experiment.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B3A3-7A70-7D4B-A9EE-63D02768625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a part of the instrument team, I worked on detectors.</a:t>
            </a:r>
            <a:r>
              <a:rPr lang="en-US" baseline="0" dirty="0" smtClean="0"/>
              <a:t> We developed custom electronics and detectors, building on the legacy of our older balloon mission called HEFT. These detectors currently have the highest EQ ever achieved in a telescope in this band. We have an energy resolution of about 400 </a:t>
            </a:r>
            <a:r>
              <a:rPr lang="en-US" baseline="0" dirty="0" err="1" smtClean="0"/>
              <a:t>eV</a:t>
            </a:r>
            <a:r>
              <a:rPr lang="en-US" baseline="0" dirty="0" smtClean="0"/>
              <a:t> at 10 keV, and 800 </a:t>
            </a:r>
            <a:r>
              <a:rPr lang="en-US" baseline="0" dirty="0" err="1" smtClean="0"/>
              <a:t>eV</a:t>
            </a:r>
            <a:r>
              <a:rPr lang="en-US" baseline="0" dirty="0" smtClean="0"/>
              <a:t> at 60 keV. In terms of science, it means we can resolve nuclear decay lines, and measure the velocities of the emitting regions to 1% of </a:t>
            </a:r>
            <a:r>
              <a:rPr lang="en-US" baseline="0" dirty="0" err="1" smtClean="0"/>
              <a:t>c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B3A3-7A70-7D4B-A9EE-63D02768625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</a:t>
            </a:r>
            <a:r>
              <a:rPr lang="en-US" baseline="0" dirty="0" smtClean="0"/>
              <a:t> are black holes distributed in the cosmos, and how do they affect the formation of galaxies?</a:t>
            </a:r>
          </a:p>
          <a:p>
            <a:r>
              <a:rPr lang="en-US" baseline="0" dirty="0" smtClean="0"/>
              <a:t>How are stellar remnants distributed within the galaxy and near the galactic center?</a:t>
            </a:r>
          </a:p>
          <a:p>
            <a:r>
              <a:rPr lang="en-US" dirty="0" smtClean="0"/>
              <a:t>How do stars</a:t>
            </a:r>
            <a:r>
              <a:rPr lang="en-US" baseline="0" dirty="0" smtClean="0"/>
              <a:t> explode and forge the elements that form the earth?</a:t>
            </a:r>
          </a:p>
          <a:p>
            <a:r>
              <a:rPr lang="en-US" baseline="0" dirty="0" smtClean="0"/>
              <a:t>What powers the most extreme galactic nuclei?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B3A3-7A70-7D4B-A9EE-63D02768625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1E1740 is 12 </a:t>
            </a:r>
            <a:r>
              <a:rPr lang="en-US" dirty="0" err="1" smtClean="0"/>
              <a:t>mcrab</a:t>
            </a:r>
            <a:r>
              <a:rPr lang="en-US" dirty="0" smtClean="0"/>
              <a:t> in</a:t>
            </a:r>
            <a:r>
              <a:rPr lang="en-US" baseline="0" dirty="0" smtClean="0"/>
              <a:t> 5-80 </a:t>
            </a:r>
            <a:r>
              <a:rPr lang="en-US" baseline="0" dirty="0" err="1" smtClean="0"/>
              <a:t>kev</a:t>
            </a:r>
            <a:r>
              <a:rPr lang="en-US" baseline="0" dirty="0" smtClean="0"/>
              <a:t> (12cps). </a:t>
            </a:r>
            <a:r>
              <a:rPr lang="en-US" baseline="0" dirty="0" err="1" smtClean="0"/>
              <a:t>nustar</a:t>
            </a:r>
            <a:r>
              <a:rPr lang="en-US" baseline="0" dirty="0" smtClean="0"/>
              <a:t> depth will be about 6 </a:t>
            </a:r>
            <a:r>
              <a:rPr lang="en-US" baseline="0" dirty="0" err="1" smtClean="0"/>
              <a:t>uCrab</a:t>
            </a:r>
            <a:r>
              <a:rPr lang="en-US" baseline="0" dirty="0" smtClean="0"/>
              <a:t> (5-sigma) in 12 </a:t>
            </a:r>
            <a:r>
              <a:rPr lang="en-US" baseline="0" dirty="0" err="1" smtClean="0"/>
              <a:t>ksec</a:t>
            </a:r>
            <a:r>
              <a:rPr lang="en-US" baseline="0" dirty="0" smtClean="0"/>
              <a:t> per pix (1 ms total). at 8 </a:t>
            </a:r>
            <a:r>
              <a:rPr lang="en-US" baseline="0" dirty="0" err="1" smtClean="0"/>
              <a:t>kpc</a:t>
            </a:r>
            <a:r>
              <a:rPr lang="en-US" baseline="0" dirty="0" smtClean="0"/>
              <a:t> this is 2e33 ergs/sec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B3A3-7A70-7D4B-A9EE-63D02768625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Possibly survey </a:t>
            </a:r>
            <a:r>
              <a:rPr lang="en-US" dirty="0" err="1" smtClean="0"/>
              <a:t>scutum</a:t>
            </a:r>
            <a:r>
              <a:rPr lang="en-US" dirty="0" smtClean="0"/>
              <a:t> arm as well. CVs live for about a </a:t>
            </a:r>
            <a:r>
              <a:rPr lang="en-US" dirty="0" err="1" smtClean="0"/>
              <a:t>Gyr</a:t>
            </a:r>
            <a:r>
              <a:rPr lang="en-US" dirty="0" smtClean="0"/>
              <a:t>,</a:t>
            </a:r>
            <a:r>
              <a:rPr lang="en-US" baseline="0" dirty="0" smtClean="0"/>
              <a:t> HMXB </a:t>
            </a:r>
            <a:r>
              <a:rPr lang="en-US" baseline="0" dirty="0" err="1" smtClean="0"/>
              <a:t>upto</a:t>
            </a:r>
            <a:r>
              <a:rPr lang="en-US" baseline="0" dirty="0" smtClean="0"/>
              <a:t> about 100Myr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B3A3-7A70-7D4B-A9EE-63D02768625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John </a:t>
            </a:r>
            <a:r>
              <a:rPr lang="en-US" dirty="0" err="1" smtClean="0"/>
              <a:t>Tomsick</a:t>
            </a:r>
            <a:r>
              <a:rPr lang="en-US" dirty="0" smtClean="0"/>
              <a:t>, </a:t>
            </a:r>
            <a:r>
              <a:rPr lang="en-US" dirty="0" err="1" smtClean="0"/>
              <a:t>Katja</a:t>
            </a:r>
            <a:r>
              <a:rPr lang="en-US" dirty="0" smtClean="0"/>
              <a:t> </a:t>
            </a:r>
            <a:r>
              <a:rPr lang="en-US" dirty="0" err="1" smtClean="0"/>
              <a:t>Pottschmidt</a:t>
            </a:r>
            <a:r>
              <a:rPr lang="en-US" dirty="0" smtClean="0"/>
              <a:t>, </a:t>
            </a:r>
            <a:r>
              <a:rPr lang="en-US" dirty="0" err="1" smtClean="0"/>
              <a:t>Deepto</a:t>
            </a:r>
            <a:r>
              <a:rPr lang="en-US" dirty="0" smtClean="0"/>
              <a:t> </a:t>
            </a:r>
            <a:r>
              <a:rPr lang="en-US" dirty="0" err="1" smtClean="0"/>
              <a:t>Chakrabarty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B3A3-7A70-7D4B-A9EE-63D02768625D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Hard state, bursts recur every few hours</a:t>
            </a:r>
          </a:p>
          <a:p>
            <a:r>
              <a:rPr lang="en-US" dirty="0" smtClean="0"/>
              <a:t>Zn 12.2 keV, Fe 9.2 </a:t>
            </a:r>
            <a:r>
              <a:rPr lang="en-US" dirty="0" err="1" smtClean="0"/>
              <a:t>kev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B3A3-7A70-7D4B-A9EE-63D02768625D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AXP – SGR classification may be superficial,</a:t>
            </a:r>
            <a:r>
              <a:rPr lang="en-US" baseline="0" dirty="0" smtClean="0"/>
              <a:t> there is evidence of such </a:t>
            </a:r>
            <a:r>
              <a:rPr lang="en-US" baseline="0" dirty="0" err="1" smtClean="0"/>
              <a:t>behaviour</a:t>
            </a:r>
            <a:r>
              <a:rPr lang="en-US" baseline="0" dirty="0" smtClean="0"/>
              <a:t> in much lower B objects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B3A3-7A70-7D4B-A9EE-63D02768625D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another example, the latest </a:t>
            </a:r>
            <a:r>
              <a:rPr lang="en-US" dirty="0" err="1" smtClean="0"/>
              <a:t>magnetar</a:t>
            </a:r>
            <a:r>
              <a:rPr lang="en-US" dirty="0" smtClean="0"/>
              <a:t> Swift</a:t>
            </a:r>
            <a:r>
              <a:rPr lang="en-US" baseline="0" dirty="0" smtClean="0"/>
              <a:t> 1834.9-0846 was discovered by BAT as a GRB: GRB110807A. has </a:t>
            </a:r>
            <a:r>
              <a:rPr lang="en-US" baseline="0" dirty="0" err="1" smtClean="0"/>
              <a:t>mag</a:t>
            </a:r>
            <a:r>
              <a:rPr lang="en-US" baseline="0" dirty="0" smtClean="0"/>
              <a:t> field 1.4e14.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B3A3-7A70-7D4B-A9EE-63D02768625D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phase resolved:</a:t>
            </a:r>
            <a:r>
              <a:rPr lang="en-US" baseline="0" dirty="0" smtClean="0"/>
              <a:t> GR smears out signal if emission very close to surface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B3A3-7A70-7D4B-A9EE-63D02768625D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will first</a:t>
            </a:r>
            <a:r>
              <a:rPr lang="en-US" baseline="0" dirty="0" smtClean="0"/>
              <a:t> discuss why hard x-ray astronomy is important. Then, I will talk about the challenges and how they have been overcome in </a:t>
            </a:r>
            <a:r>
              <a:rPr lang="en-US" baseline="0" dirty="0" err="1" smtClean="0"/>
              <a:t>Nustar</a:t>
            </a:r>
            <a:r>
              <a:rPr lang="en-US" baseline="0" dirty="0" smtClean="0"/>
              <a:t>. Finally, I will discuss some of the science goals of </a:t>
            </a:r>
            <a:r>
              <a:rPr lang="en-US" baseline="0" dirty="0" err="1" smtClean="0"/>
              <a:t>nustar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B3A3-7A70-7D4B-A9EE-63D02768625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NS </a:t>
            </a:r>
            <a:r>
              <a:rPr lang="en-US" dirty="0" err="1" smtClean="0"/>
              <a:t>Ledd</a:t>
            </a:r>
            <a:r>
              <a:rPr lang="en-US" dirty="0" smtClean="0"/>
              <a:t> = 2e38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B3A3-7A70-7D4B-A9EE-63D02768625D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IMBH: </a:t>
            </a:r>
            <a:r>
              <a:rPr lang="en-US" dirty="0" err="1" smtClean="0"/>
              <a:t>mHz</a:t>
            </a:r>
            <a:r>
              <a:rPr lang="en-US" dirty="0" smtClean="0"/>
              <a:t> </a:t>
            </a:r>
            <a:r>
              <a:rPr lang="en-US" dirty="0" err="1" smtClean="0"/>
              <a:t>QPOs</a:t>
            </a:r>
            <a:r>
              <a:rPr lang="en-US" dirty="0" smtClean="0"/>
              <a:t>, but they cant be seen in jets. but then you should also see a few 10s to few 100s </a:t>
            </a:r>
            <a:r>
              <a:rPr lang="en-US" dirty="0" err="1" smtClean="0"/>
              <a:t>eV</a:t>
            </a:r>
            <a:r>
              <a:rPr lang="en-US" dirty="0" smtClean="0"/>
              <a:t> (NOT </a:t>
            </a:r>
            <a:r>
              <a:rPr lang="en-US" dirty="0" err="1" smtClean="0"/>
              <a:t>kev</a:t>
            </a:r>
            <a:r>
              <a:rPr lang="en-US" dirty="0" smtClean="0"/>
              <a:t>) </a:t>
            </a:r>
            <a:r>
              <a:rPr lang="en-US" baseline="0" dirty="0" smtClean="0"/>
              <a:t>soft continuum</a:t>
            </a:r>
          </a:p>
          <a:p>
            <a:r>
              <a:rPr lang="en-US" baseline="0" dirty="0" err="1" smtClean="0"/>
              <a:t>h</a:t>
            </a:r>
            <a:r>
              <a:rPr lang="en-US" baseline="0" dirty="0" smtClean="0"/>
              <a:t>-alpha or photo-ionization if isotropic then it cannot be beamed emission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B3A3-7A70-7D4B-A9EE-63D02768625D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Spectrum = Thermal (1kev) + Fe Ka</a:t>
            </a:r>
            <a:r>
              <a:rPr lang="en-US" baseline="0" dirty="0" smtClean="0"/>
              <a:t> + power law (E^-gamma) + reflection from accretion disc</a:t>
            </a:r>
          </a:p>
          <a:p>
            <a:r>
              <a:rPr lang="en-US" baseline="0" dirty="0" smtClean="0"/>
              <a:t>Fit components. Inner radius of acc disk is independent of the state =&gt; it is </a:t>
            </a:r>
            <a:r>
              <a:rPr lang="en-US" baseline="0" dirty="0" err="1" smtClean="0"/>
              <a:t>R_isco</a:t>
            </a:r>
            <a:r>
              <a:rPr lang="en-US" baseline="0" dirty="0" smtClean="0"/>
              <a:t>. gives mass + spin. QPO also gives the other part of the equation to disentangle mass and spin.</a:t>
            </a:r>
          </a:p>
          <a:p>
            <a:r>
              <a:rPr lang="en-US" dirty="0" smtClean="0"/>
              <a:t>GRS1915+105, McClintock et al, 2006</a:t>
            </a:r>
            <a:r>
              <a:rPr lang="en-US" baseline="0" dirty="0" smtClean="0"/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B3A3-7A70-7D4B-A9EE-63D02768625D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B3A3-7A70-7D4B-A9EE-63D02768625D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That was just a small glimpse into the science goals in the baseline mission. NuSTAR</a:t>
            </a:r>
            <a:r>
              <a:rPr lang="en-US" baseline="0" dirty="0" smtClean="0"/>
              <a:t> enables many other science goals by opening a new electromagnetic window. Here are is a list of some of the programs we will undertake in the two year baseline mission. I will be glad to discuss any of these offline.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B3A3-7A70-7D4B-A9EE-63D02768625D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massive stars: HMXBs, Colliding</a:t>
            </a:r>
            <a:r>
              <a:rPr lang="en-US" baseline="0" dirty="0" smtClean="0"/>
              <a:t> wind binaries, Isolated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B3A3-7A70-7D4B-A9EE-63D02768625D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what is it</a:t>
            </a:r>
            <a:r>
              <a:rPr lang="en-US" baseline="0" dirty="0" smtClean="0"/>
              <a:t> that we can learn from Hard X-rays that we cannot learn from Chandra and XMM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B3A3-7A70-7D4B-A9EE-63D02768625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“Hard X-ray band” is rather loosely defined, and is often based on what instrument you are talking about. Here, I define the Hard X-ray band as 6 or 10 keV to 80 keV, or about 0.15A to 2A</a:t>
            </a:r>
          </a:p>
          <a:p>
            <a:r>
              <a:rPr lang="en-US" baseline="0" dirty="0" smtClean="0"/>
              <a:t>Fermi: &gt; 150 keV on 2 GBM Bismuth </a:t>
            </a:r>
            <a:r>
              <a:rPr lang="en-US" baseline="0" dirty="0" err="1" smtClean="0"/>
              <a:t>Germanate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scintillators</a:t>
            </a:r>
            <a:r>
              <a:rPr lang="en-US" baseline="0" dirty="0" smtClean="0"/>
              <a:t>, but most are </a:t>
            </a:r>
            <a:r>
              <a:rPr lang="en-US" baseline="0" dirty="0" err="1" smtClean="0"/>
              <a:t>NaI</a:t>
            </a:r>
            <a:r>
              <a:rPr lang="en-US" baseline="0" dirty="0" smtClean="0"/>
              <a:t> with 8 keV to 1 </a:t>
            </a:r>
            <a:r>
              <a:rPr lang="en-US" baseline="0" dirty="0" err="1" smtClean="0"/>
              <a:t>MeV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B3A3-7A70-7D4B-A9EE-63D02768625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Hard</a:t>
            </a:r>
            <a:r>
              <a:rPr lang="en-US" baseline="0" dirty="0" smtClean="0"/>
              <a:t> x-rays have higher penetrating power than any lower energy photons. Indeed, X-rays around 30-50 keV are used for medical imaging, airport x-ray scanners etc. At high hydrogen column densities, like areas near the galactic center, soft x-rays can be significantly attenuated. Clearly, to look at highly obscured sources we need to use this energy range. An example is Integral – which discovered several HMXBs which had not seen before.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B3A3-7A70-7D4B-A9EE-63D02768625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example,</a:t>
            </a:r>
            <a:r>
              <a:rPr lang="en-US" baseline="0" dirty="0" smtClean="0"/>
              <a:t> the spectra of heavily </a:t>
            </a:r>
            <a:r>
              <a:rPr lang="en-US" baseline="0" dirty="0" err="1" smtClean="0"/>
              <a:t>compton</a:t>
            </a:r>
            <a:r>
              <a:rPr lang="en-US" baseline="0" dirty="0" smtClean="0"/>
              <a:t> thick AGN with column densities &gt; 10^25 cm^-2 peak in the NuSTAR band, making </a:t>
            </a:r>
            <a:r>
              <a:rPr lang="en-US" baseline="0" dirty="0" err="1" smtClean="0"/>
              <a:t>Nustar</a:t>
            </a:r>
            <a:r>
              <a:rPr lang="en-US" baseline="0" dirty="0" smtClean="0"/>
              <a:t> an ideal instrument to study these. </a:t>
            </a:r>
            <a:r>
              <a:rPr lang="en-US" baseline="0" dirty="0" err="1" smtClean="0"/>
              <a:t>nh</a:t>
            </a:r>
            <a:r>
              <a:rPr lang="en-US" baseline="0" dirty="0" smtClean="0"/>
              <a:t> 2e21 = </a:t>
            </a:r>
            <a:r>
              <a:rPr lang="en-US" baseline="0" dirty="0" err="1" smtClean="0"/>
              <a:t>av</a:t>
            </a:r>
            <a:r>
              <a:rPr lang="en-US" baseline="0" dirty="0" smtClean="0"/>
              <a:t>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B3A3-7A70-7D4B-A9EE-63D02768625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Million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kelvin</a:t>
            </a:r>
            <a:r>
              <a:rPr lang="en-US" baseline="0" dirty="0" smtClean="0"/>
              <a:t> blackbodies peak in soft X-rays. If there is any underlying non-thermal component: synchrotron, inverse </a:t>
            </a:r>
            <a:r>
              <a:rPr lang="en-US" baseline="0" dirty="0" err="1" smtClean="0"/>
              <a:t>compton</a:t>
            </a:r>
            <a:r>
              <a:rPr lang="en-US" baseline="0" dirty="0" smtClean="0"/>
              <a:t> etc, typically it is much smaller in comparison to be seen in this band. (advance). however, when we extend the range to hard X-rays, then such components can be seen, and we can discern more about the nature of the emitter. For example, in galaxy clusters, there is a non-thermal component expected from shocked gas, and NuSTAR data can be used to discern shock properties.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B3A3-7A70-7D4B-A9EE-63D02768625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Focusing</a:t>
            </a:r>
            <a:r>
              <a:rPr lang="en-US" baseline="0" dirty="0" smtClean="0"/>
              <a:t> X-rays is hard, and focusing hard </a:t>
            </a:r>
            <a:r>
              <a:rPr lang="en-US" baseline="0" dirty="0" err="1" smtClean="0"/>
              <a:t>Xrays</a:t>
            </a:r>
            <a:r>
              <a:rPr lang="en-US" baseline="0" dirty="0" smtClean="0"/>
              <a:t> is even harder. First, we need shells with even lower graze angles. Then, to have a wide energy range, we have a multi-layered coating: where the thinnest layers are about 20 A – just few atoms thick. Finally, the projected area of each shell is very small, so we use 130 concentric, </a:t>
            </a:r>
            <a:r>
              <a:rPr lang="en-US" baseline="0" dirty="0" err="1" smtClean="0"/>
              <a:t>confocal</a:t>
            </a:r>
            <a:r>
              <a:rPr lang="en-US" baseline="0" dirty="0" smtClean="0"/>
              <a:t> shells. And to get to higher collecting area, we use 2 identical telescopes.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B3A3-7A70-7D4B-A9EE-63D02768625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is how we</a:t>
            </a:r>
            <a:r>
              <a:rPr lang="en-US" baseline="0" dirty="0" smtClean="0"/>
              <a:t> make the optics: we take glass and put it over quartz mandrels, then heat it in an oven. This bends the glass into shape. Each shell has a slightly different shape, and is made on a different mandrel. Then we apply the multi-layer coating, and assemble the module. (advance) The assembled module looks like this.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B3A3-7A70-7D4B-A9EE-63D02768625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00" y="2130425"/>
            <a:ext cx="8788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2F7E-B027-5C43-A9C7-A1113E150973}" type="datetime1">
              <a:rPr lang="en-US" smtClean="0"/>
              <a:pPr/>
              <a:t>9/11/11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Varun Bhalerao (Caltech)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578-772E-7045-B452-6797E3475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DE73E-D341-9243-9F68-ACD7BFDA72ED}" type="datetime1">
              <a:rPr lang="en-US" smtClean="0"/>
              <a:pPr/>
              <a:t>9/11/11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Varun Bhalerao (Caltech)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578-772E-7045-B452-6797E3475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B213-F2E4-D94A-870F-9F527EBA4420}" type="datetime1">
              <a:rPr lang="en-US" smtClean="0"/>
              <a:pPr/>
              <a:t>9/11/11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Varun Bhalerao (Caltech)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578-772E-7045-B452-6797E3475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0800000">
            <a:off x="177800" y="274638"/>
            <a:ext cx="1041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4B7AB-D953-304C-9EE7-8D1304D5A17B}" type="datetime1">
              <a:rPr lang="en-US" smtClean="0"/>
              <a:pPr/>
              <a:t>9/11/11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Varun Bhalerao (Caltech)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578-772E-7045-B452-6797E34755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1435100" y="274638"/>
            <a:ext cx="7543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DD189-F016-E84C-A38B-63C6B925A4F8}" type="datetime1">
              <a:rPr lang="en-US" smtClean="0"/>
              <a:pPr/>
              <a:t>9/11/11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Varun Bhalerao (Caltech)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578-772E-7045-B452-6797E3475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292F-0A55-0048-8F72-CD6A42C80195}" type="datetime1">
              <a:rPr lang="en-US" smtClean="0"/>
              <a:pPr/>
              <a:t>9/11/11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Varun Bhalerao (Caltech)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578-772E-7045-B452-6797E3475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800" y="1054100"/>
            <a:ext cx="4318000" cy="528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4100"/>
            <a:ext cx="4318000" cy="528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1339-FA73-6548-AE5D-EE4F854FC20C}" type="datetime1">
              <a:rPr lang="en-US" smtClean="0"/>
              <a:pPr/>
              <a:t>9/11/11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Varun Bhalerao (Caltech)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578-772E-7045-B452-6797E3475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800" y="1054100"/>
            <a:ext cx="43195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7800" y="1693862"/>
            <a:ext cx="4319588" cy="45418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54100"/>
            <a:ext cx="43211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93862"/>
            <a:ext cx="4321175" cy="45418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5041-695F-1240-B1DC-E83BB2D8EC3F}" type="datetime1">
              <a:rPr lang="en-US" smtClean="0"/>
              <a:pPr/>
              <a:t>9/11/11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Varun Bhalerao (Caltech)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578-772E-7045-B452-6797E3475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F4C0-C1D5-6545-967B-8DD1A2B5237C}" type="datetime1">
              <a:rPr lang="en-US" smtClean="0"/>
              <a:pPr/>
              <a:t>9/11/11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Varun Bhalerao (Caltech)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578-772E-7045-B452-6797E3475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72A9-F6E3-A142-BDEE-00CCFD14AF3D}" type="datetime1">
              <a:rPr lang="en-US" smtClean="0"/>
              <a:pPr/>
              <a:t>9/11/11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Varun Bhalerao (Caltech)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578-772E-7045-B452-6797E3475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273050"/>
            <a:ext cx="3008313" cy="80645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5650" y="273049"/>
            <a:ext cx="5683250" cy="60351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800" y="1079500"/>
            <a:ext cx="3008313" cy="522870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CA54B-B8F1-D640-9B3C-D3A4FA39A5B3}" type="datetime1">
              <a:rPr lang="en-US" smtClean="0"/>
              <a:pPr/>
              <a:t>9/11/11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Varun Bhalerao (Caltech)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578-772E-7045-B452-6797E3475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9944-9D93-704F-8531-58214D01504F}" type="datetime1">
              <a:rPr lang="en-US" smtClean="0"/>
              <a:pPr/>
              <a:t>9/11/11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Varun Bhalerao (Caltech)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578-772E-7045-B452-6797E3475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rgbClr val="000002"/>
            </a:gs>
            <a:gs pos="100000">
              <a:srgbClr val="1E304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7800" y="147638"/>
            <a:ext cx="8788400" cy="774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800" y="1028700"/>
            <a:ext cx="8788400" cy="5295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24500" y="6493192"/>
            <a:ext cx="2133600" cy="2736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6DA68-670F-F948-86BA-F79905CAD723}" type="datetime1">
              <a:rPr lang="en-US" smtClean="0"/>
              <a:pPr/>
              <a:t>9/11/11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7800" y="6493192"/>
            <a:ext cx="7124700" cy="2736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Varun Bhalerao (Caltech)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74000" y="6493192"/>
            <a:ext cx="1104900" cy="2736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BF578-772E-7045-B452-6797E3475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78B4F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1"/>
        </a:buClr>
        <a:buFont typeface="Lucida Grande"/>
        <a:buChar char="»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varunbhalerao/work/visits/nustar/mirror_comparison_lg.mo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Relationship Id="rId3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???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df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df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pd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df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df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ehicl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11526">
            <a:off x="-173736" y="-9378"/>
            <a:ext cx="9144000" cy="33453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669" y="3971932"/>
            <a:ext cx="7880662" cy="1470025"/>
          </a:xfrm>
        </p:spPr>
        <p:txBody>
          <a:bodyPr>
            <a:normAutofit/>
          </a:bodyPr>
          <a:lstStyle/>
          <a:p>
            <a:pPr algn="r"/>
            <a:r>
              <a:rPr lang="en-US" sz="3600" spc="-100" dirty="0" smtClean="0"/>
              <a:t>The Nuclear Spectroscopic Telescope Array</a:t>
            </a:r>
            <a:endParaRPr lang="en-US" sz="3600" spc="-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669" y="5441957"/>
            <a:ext cx="7880662" cy="690378"/>
          </a:xfrm>
        </p:spPr>
        <p:txBody>
          <a:bodyPr anchor="ctr" anchorCtr="0"/>
          <a:lstStyle/>
          <a:p>
            <a:r>
              <a:rPr lang="en-US" dirty="0" smtClean="0">
                <a:solidFill>
                  <a:schemeClr val="bg1"/>
                </a:solidFill>
              </a:rPr>
              <a:t>Varun Bhalerao </a:t>
            </a:r>
            <a:r>
              <a:rPr lang="en-US" sz="1800" dirty="0" smtClean="0">
                <a:solidFill>
                  <a:schemeClr val="bg1"/>
                </a:solidFill>
              </a:rPr>
              <a:t>on behalf of the </a:t>
            </a:r>
            <a:r>
              <a:rPr lang="en-US" dirty="0" smtClean="0">
                <a:solidFill>
                  <a:schemeClr val="bg1"/>
                </a:solidFill>
              </a:rPr>
              <a:t>NuSTAR team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67997" y="2756034"/>
            <a:ext cx="374433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800" dirty="0" smtClean="0">
                <a:solidFill>
                  <a:srgbClr val="78B4F6"/>
                </a:solidFill>
                <a:latin typeface="+mj-lt"/>
              </a:rPr>
              <a:t>NuSTAR</a:t>
            </a:r>
            <a:endParaRPr lang="en-US" sz="8800" dirty="0">
              <a:solidFill>
                <a:srgbClr val="78B4F6"/>
              </a:solidFill>
              <a:latin typeface="+mj-lt"/>
            </a:endParaRPr>
          </a:p>
        </p:txBody>
      </p:sp>
      <p:pic>
        <p:nvPicPr>
          <p:cNvPr id="10" name="Picture 9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631" y="271005"/>
            <a:ext cx="1196123" cy="1193800"/>
          </a:xfrm>
          <a:prstGeom prst="rect">
            <a:avLst/>
          </a:prstGeom>
        </p:spPr>
      </p:pic>
      <p:pic>
        <p:nvPicPr>
          <p:cNvPr id="12" name="Picture 11" descr="nasa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277" y="220714"/>
            <a:ext cx="1586354" cy="1294383"/>
          </a:xfrm>
          <a:prstGeom prst="rect">
            <a:avLst/>
          </a:prstGeom>
        </p:spPr>
      </p:pic>
      <p:pic>
        <p:nvPicPr>
          <p:cNvPr id="13" name="Picture 12" descr="jp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2019" y="589772"/>
            <a:ext cx="1635594" cy="556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INTEGRAL</a:t>
            </a:r>
            <a:endParaRPr lang="en-US" dirty="0"/>
          </a:p>
        </p:txBody>
      </p:sp>
      <p:pic>
        <p:nvPicPr>
          <p:cNvPr id="9" name="Content Placeholder 8" descr="integral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4397" r="-4397"/>
          <a:stretch>
            <a:fillRect/>
          </a:stretch>
        </p:blipFill>
        <p:spPr/>
      </p:pic>
      <p:pic>
        <p:nvPicPr>
          <p:cNvPr id="10" name="Content Placeholder 9" descr="codedaperture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4141" r="-4141"/>
          <a:stretch>
            <a:fillRect/>
          </a:stretch>
        </p:blipFill>
        <p:spPr/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Varun Bhalerao (Caltech)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578-772E-7045-B452-6797E347559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Focusing X-rays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Varun Bhalerao (Caltech)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578-772E-7045-B452-6797E347559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57394" y="6247656"/>
            <a:ext cx="553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Animation courtesy Chandra X-ray Observatory (</a:t>
            </a:r>
            <a:r>
              <a:rPr lang="en-US" dirty="0" err="1" smtClean="0">
                <a:solidFill>
                  <a:schemeClr val="bg1"/>
                </a:solidFill>
              </a:rPr>
              <a:t>Youtube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10" name="mirror_comparison_lg.mov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0075" y="1028700"/>
            <a:ext cx="7943850" cy="52959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5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Focusing Hard X-rays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Lower graze angle: &lt; 0.1</a:t>
            </a:r>
            <a:r>
              <a:rPr lang="en-US" baseline="30000" dirty="0" smtClean="0"/>
              <a:t>o</a:t>
            </a:r>
          </a:p>
          <a:p>
            <a:r>
              <a:rPr lang="en-US" dirty="0" smtClean="0"/>
              <a:t>Multi-layered coatings</a:t>
            </a:r>
          </a:p>
          <a:p>
            <a:r>
              <a:rPr lang="en-US" dirty="0" smtClean="0"/>
              <a:t>130 </a:t>
            </a:r>
            <a:r>
              <a:rPr lang="en-US" dirty="0" err="1" smtClean="0"/>
              <a:t>confocal</a:t>
            </a:r>
            <a:r>
              <a:rPr lang="en-US" dirty="0" smtClean="0"/>
              <a:t> nested shells</a:t>
            </a:r>
          </a:p>
          <a:p>
            <a:endParaRPr lang="en-US" dirty="0" smtClean="0"/>
          </a:p>
          <a:p>
            <a:r>
              <a:rPr lang="en-US" dirty="0" smtClean="0"/>
              <a:t>2 telescopes to increase area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Varun Bhalerao (Caltech)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578-772E-7045-B452-6797E347559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tical Title 5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US" dirty="0" smtClean="0"/>
              <a:t>NuSTAR optics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Varun Bhalerao (Caltech)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578-772E-7045-B452-6797E347559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1" name="Picture 10" descr="opticmod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588" y="1397016"/>
            <a:ext cx="2620910" cy="4063969"/>
          </a:xfrm>
          <a:prstGeom prst="rect">
            <a:avLst/>
          </a:prstGeom>
        </p:spPr>
      </p:pic>
      <p:pic>
        <p:nvPicPr>
          <p:cNvPr id="12" name="Picture 11" descr="optics_mod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4520" y="1765016"/>
            <a:ext cx="4964380" cy="3313115"/>
          </a:xfrm>
          <a:prstGeom prst="rect">
            <a:avLst/>
          </a:prstGeom>
        </p:spPr>
      </p:pic>
      <p:pic>
        <p:nvPicPr>
          <p:cNvPr id="13" name="Picture 12" descr="shaping_glas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6530" y="857765"/>
            <a:ext cx="7752370" cy="5142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focal length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Varun Bhalerao (Caltech)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578-772E-7045-B452-6797E347559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7800" y="2622782"/>
            <a:ext cx="1487163" cy="30414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421414" y="934353"/>
            <a:ext cx="2618614" cy="25508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" name="Picture 8" descr="vehicle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011526">
            <a:off x="3879656" y="3251896"/>
            <a:ext cx="5115408" cy="1871491"/>
          </a:xfrm>
          <a:prstGeom prst="rect">
            <a:avLst/>
          </a:prstGeom>
        </p:spPr>
      </p:pic>
      <p:sp>
        <p:nvSpPr>
          <p:cNvPr id="18" name="Arc 17"/>
          <p:cNvSpPr/>
          <p:nvPr/>
        </p:nvSpPr>
        <p:spPr>
          <a:xfrm>
            <a:off x="1106571" y="1781514"/>
            <a:ext cx="2025774" cy="2025774"/>
          </a:xfrm>
          <a:prstGeom prst="arc">
            <a:avLst>
              <a:gd name="adj1" fmla="val 12464692"/>
              <a:gd name="adj2" fmla="val 18619594"/>
            </a:avLst>
          </a:prstGeom>
          <a:ln w="57150" cap="flat" cmpd="sng" algn="ctr">
            <a:solidFill>
              <a:srgbClr val="78B4F6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618390" y="2622782"/>
            <a:ext cx="1418506" cy="1184506"/>
          </a:xfrm>
          <a:prstGeom prst="straightConnector1">
            <a:avLst/>
          </a:prstGeom>
          <a:ln w="57150" cap="flat" cmpd="sng" algn="ctr">
            <a:solidFill>
              <a:srgbClr val="78B4F6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NuSTAR mast</a:t>
            </a:r>
            <a:endParaRPr lang="en-US" dirty="0"/>
          </a:p>
        </p:txBody>
      </p:sp>
      <p:pic>
        <p:nvPicPr>
          <p:cNvPr id="8" name="Content Placeholder 7" descr="mast_deployed_v2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11176" b="-11176"/>
          <a:stretch>
            <a:fillRect/>
          </a:stretch>
        </p:blipFill>
        <p:spPr/>
      </p:pic>
      <p:pic>
        <p:nvPicPr>
          <p:cNvPr id="9" name="Content Placeholder 8" descr="mast_test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6091" b="5783"/>
          <a:stretch>
            <a:fillRect/>
          </a:stretch>
        </p:blipFill>
        <p:spPr>
          <a:xfrm>
            <a:off x="4648200" y="1550576"/>
            <a:ext cx="4318000" cy="4305323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Varun Bhalerao (Caltech)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578-772E-7045-B452-6797E347559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CdZnTe</a:t>
            </a:r>
            <a:r>
              <a:rPr lang="en-US" dirty="0" smtClean="0"/>
              <a:t> detectors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 X-rays penetrate </a:t>
            </a:r>
            <a:r>
              <a:rPr lang="en-US" dirty="0" err="1" smtClean="0"/>
              <a:t>CCDs</a:t>
            </a:r>
            <a:r>
              <a:rPr lang="en-US" dirty="0" smtClean="0"/>
              <a:t>: need something else</a:t>
            </a:r>
          </a:p>
          <a:p>
            <a:r>
              <a:rPr lang="en-US" dirty="0" smtClean="0"/>
              <a:t>Focusing optics: need imaging detector</a:t>
            </a:r>
          </a:p>
          <a:p>
            <a:r>
              <a:rPr lang="en-US" dirty="0" smtClean="0"/>
              <a:t>Requirements:</a:t>
            </a:r>
          </a:p>
          <a:p>
            <a:pPr lvl="1"/>
            <a:r>
              <a:rPr lang="en-US" dirty="0" smtClean="0"/>
              <a:t>Fine pixel pitch</a:t>
            </a:r>
          </a:p>
          <a:p>
            <a:pPr lvl="1"/>
            <a:r>
              <a:rPr lang="en-US" dirty="0" smtClean="0"/>
              <a:t>High Quantum Efficiency</a:t>
            </a:r>
          </a:p>
          <a:p>
            <a:pPr lvl="1"/>
            <a:r>
              <a:rPr lang="en-US" dirty="0" smtClean="0"/>
              <a:t>Good energy resolution</a:t>
            </a:r>
          </a:p>
          <a:p>
            <a:pPr lvl="1"/>
            <a:r>
              <a:rPr lang="en-US" dirty="0" smtClean="0"/>
              <a:t>Good timing properties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Varun Bhalerao (Caltech)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578-772E-7045-B452-6797E347559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NuSTAR CZT Detectors</a:t>
            </a:r>
            <a:endParaRPr lang="en-US" dirty="0"/>
          </a:p>
        </p:txBody>
      </p:sp>
      <p:pic>
        <p:nvPicPr>
          <p:cNvPr id="6" name="Content Placeholder 5" descr="detectors_4.jpg"/>
          <p:cNvPicPr>
            <a:picLocks noGrp="1" noChangeAspect="1"/>
          </p:cNvPicPr>
          <p:nvPr>
            <p:ph idx="1"/>
          </p:nvPr>
        </p:nvPicPr>
        <p:blipFill>
          <a:blip r:embed="rId3"/>
          <a:srcRect l="-536" r="-916"/>
          <a:stretch>
            <a:fillRect/>
          </a:stretch>
        </p:blipFill>
        <p:spPr>
          <a:xfrm>
            <a:off x="2520912" y="1287823"/>
            <a:ext cx="6457988" cy="477765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Varun Bhalerao (Caltech)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578-772E-7045-B452-6797E347559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7800" y="1287823"/>
            <a:ext cx="2023511" cy="35394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sz="2800" dirty="0" smtClean="0">
                <a:solidFill>
                  <a:schemeClr val="bg1"/>
                </a:solidFill>
              </a:rPr>
              <a:t>32x32 pixels</a:t>
            </a:r>
          </a:p>
          <a:p>
            <a:pPr marL="514350" indent="-514350"/>
            <a:r>
              <a:rPr lang="en-US" sz="2800" dirty="0" smtClean="0">
                <a:solidFill>
                  <a:schemeClr val="bg1"/>
                </a:solidFill>
              </a:rPr>
              <a:t>4 detectors</a:t>
            </a:r>
          </a:p>
          <a:p>
            <a:pPr marL="514350" indent="-514350"/>
            <a:endParaRPr lang="en-US" sz="2800" dirty="0" smtClean="0">
              <a:solidFill>
                <a:schemeClr val="bg1"/>
              </a:solidFill>
            </a:endParaRPr>
          </a:p>
          <a:p>
            <a:pPr marL="514350" indent="-514350"/>
            <a:r>
              <a:rPr lang="en-US" sz="2800" dirty="0" smtClean="0">
                <a:solidFill>
                  <a:schemeClr val="bg1"/>
                </a:solidFill>
              </a:rPr>
              <a:t>600μm pitch</a:t>
            </a:r>
          </a:p>
          <a:p>
            <a:pPr marL="514350" indent="-514350"/>
            <a:r>
              <a:rPr lang="en-US" sz="2800" dirty="0" smtClean="0">
                <a:solidFill>
                  <a:schemeClr val="bg1"/>
                </a:solidFill>
              </a:rPr>
              <a:t>12”/pixel</a:t>
            </a:r>
          </a:p>
          <a:p>
            <a:pPr marL="514350" indent="-514350"/>
            <a:endParaRPr lang="en-US" sz="2800" dirty="0" smtClean="0">
              <a:solidFill>
                <a:schemeClr val="bg1"/>
              </a:solidFill>
            </a:endParaRPr>
          </a:p>
          <a:p>
            <a:pPr marL="514350" indent="-514350"/>
            <a:r>
              <a:rPr lang="en-US" sz="2800" dirty="0" smtClean="0">
                <a:solidFill>
                  <a:schemeClr val="bg1"/>
                </a:solidFill>
              </a:rPr>
              <a:t>2 mm thick</a:t>
            </a:r>
          </a:p>
          <a:p>
            <a:pPr marL="514350" indent="-514350"/>
            <a:r>
              <a:rPr lang="en-US" sz="2800" dirty="0" smtClean="0">
                <a:solidFill>
                  <a:schemeClr val="bg1"/>
                </a:solidFill>
              </a:rPr>
              <a:t>QE &gt; 95%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Old: </a:t>
            </a:r>
            <a:r>
              <a:rPr lang="en-US" dirty="0" err="1" smtClean="0"/>
              <a:t>NaI</a:t>
            </a:r>
            <a:r>
              <a:rPr lang="en-US" dirty="0" smtClean="0"/>
              <a:t> spectra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Varun Bhalerao (Caltech)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578-772E-7045-B452-6797E347559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6" name="Picture 15" descr="NaI-spectru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365250"/>
            <a:ext cx="7620000" cy="41275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259311" y="5492750"/>
            <a:ext cx="2122689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Seward and </a:t>
            </a:r>
            <a:r>
              <a:rPr lang="en-US" dirty="0" err="1" smtClean="0">
                <a:solidFill>
                  <a:schemeClr val="bg1"/>
                </a:solidFill>
              </a:rPr>
              <a:t>Toor</a:t>
            </a:r>
            <a:r>
              <a:rPr lang="en-US" dirty="0" smtClean="0">
                <a:solidFill>
                  <a:schemeClr val="bg1"/>
                </a:solidFill>
              </a:rPr>
              <a:t>, 1967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30000" y="2307051"/>
            <a:ext cx="1633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22 keV: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FWHM= 10 keV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99259" y="2238911"/>
            <a:ext cx="1633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88 keV: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FWHM= 23 keV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/>
          <p:nvPr/>
        </p:nvGrpSpPr>
        <p:grpSpPr>
          <a:xfrm>
            <a:off x="706848" y="922019"/>
            <a:ext cx="7730304" cy="5571173"/>
            <a:chOff x="528638" y="922019"/>
            <a:chExt cx="7978775" cy="5750244"/>
          </a:xfrm>
        </p:grpSpPr>
        <p:pic>
          <p:nvPicPr>
            <p:cNvPr id="7" name="図 6" descr="CompSourceSpec.eps"/>
            <p:cNvPicPr>
              <a:picLocks noChangeAspect="1"/>
            </p:cNvPicPr>
            <p:nvPr/>
          </p:nvPicPr>
          <p:blipFill>
            <a:blip r:embed="rId2"/>
            <a:srcRect t="3844"/>
            <a:stretch>
              <a:fillRect/>
            </a:stretch>
          </p:blipFill>
          <p:spPr bwMode="auto">
            <a:xfrm>
              <a:off x="528638" y="922019"/>
              <a:ext cx="7978775" cy="57502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8" name="テキスト ボックス 7"/>
            <p:cNvSpPr txBox="1">
              <a:spLocks noChangeArrowheads="1"/>
            </p:cNvSpPr>
            <p:nvPr/>
          </p:nvSpPr>
          <p:spPr bwMode="auto">
            <a:xfrm>
              <a:off x="6877050" y="1446213"/>
              <a:ext cx="1158875" cy="1238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kumimoji="1" lang="en-US" altLang="ja-JP" sz="2400" baseline="30000" dirty="0">
                  <a:solidFill>
                    <a:srgbClr val="FB24FD"/>
                  </a:solidFill>
                </a:rPr>
                <a:t>57</a:t>
              </a:r>
              <a:r>
                <a:rPr kumimoji="1" lang="en-US" altLang="ja-JP" sz="2400" dirty="0">
                  <a:solidFill>
                    <a:srgbClr val="FB24FD"/>
                  </a:solidFill>
                </a:rPr>
                <a:t>Co</a:t>
              </a:r>
            </a:p>
            <a:p>
              <a:r>
                <a:rPr kumimoji="1" lang="en-US" altLang="ja-JP" sz="2400" baseline="30000" dirty="0">
                  <a:solidFill>
                    <a:srgbClr val="0000FF"/>
                  </a:solidFill>
                </a:rPr>
                <a:t>155</a:t>
              </a:r>
              <a:r>
                <a:rPr kumimoji="1" lang="en-US" altLang="ja-JP" sz="2400" dirty="0">
                  <a:solidFill>
                    <a:srgbClr val="0000FF"/>
                  </a:solidFill>
                </a:rPr>
                <a:t>Eu</a:t>
              </a:r>
            </a:p>
            <a:p>
              <a:r>
                <a:rPr kumimoji="1" lang="en-US" altLang="ja-JP" sz="2400" baseline="30000" dirty="0">
                  <a:solidFill>
                    <a:srgbClr val="FF0000"/>
                  </a:solidFill>
                </a:rPr>
                <a:t>241</a:t>
              </a:r>
              <a:r>
                <a:rPr kumimoji="1" lang="en-US" altLang="ja-JP" sz="2400" dirty="0">
                  <a:solidFill>
                    <a:srgbClr val="FF0000"/>
                  </a:solidFill>
                </a:rPr>
                <a:t>Am</a:t>
              </a:r>
              <a:endParaRPr kumimoji="1" lang="ja-JP" altLang="en-US" sz="24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9" name="直線矢印コネクタ 9"/>
            <p:cNvCxnSpPr>
              <a:cxnSpLocks noChangeShapeType="1"/>
            </p:cNvCxnSpPr>
            <p:nvPr/>
          </p:nvCxnSpPr>
          <p:spPr bwMode="auto">
            <a:xfrm>
              <a:off x="3671888" y="3756025"/>
              <a:ext cx="400050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0" name="直線矢印コネクタ 10"/>
            <p:cNvCxnSpPr>
              <a:cxnSpLocks noChangeShapeType="1"/>
            </p:cNvCxnSpPr>
            <p:nvPr/>
          </p:nvCxnSpPr>
          <p:spPr bwMode="auto">
            <a:xfrm>
              <a:off x="4143375" y="3756025"/>
              <a:ext cx="398463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/>
            </a:ln>
          </p:spPr>
        </p:cxnSp>
        <p:sp>
          <p:nvSpPr>
            <p:cNvPr id="11" name="テキスト ボックス 11"/>
            <p:cNvSpPr txBox="1">
              <a:spLocks noChangeArrowheads="1"/>
            </p:cNvSpPr>
            <p:nvPr/>
          </p:nvSpPr>
          <p:spPr bwMode="auto">
            <a:xfrm>
              <a:off x="4079875" y="3059113"/>
              <a:ext cx="1238250" cy="667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kumimoji="1" lang="en-US" altLang="ja-JP" sz="1800" dirty="0"/>
                <a:t>0.6 keV FWHM</a:t>
              </a:r>
              <a:endParaRPr kumimoji="1" lang="ja-JP" altLang="en-US" sz="1800" dirty="0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250168" y="1911351"/>
              <a:ext cx="1130300" cy="369888"/>
            </a:xfrm>
            <a:prstGeom prst="rect">
              <a:avLst/>
            </a:prstGeom>
          </p:spPr>
          <p:txBody>
            <a:bodyPr>
              <a:normAutofit lnSpcReduction="10000"/>
            </a:bodyPr>
            <a:lstStyle/>
            <a:p>
              <a:pPr>
                <a:defRPr/>
              </a:pPr>
              <a:r>
                <a:rPr kumimoji="1" lang="en-US" altLang="ja-JP" dirty="0">
                  <a:solidFill>
                    <a:srgbClr val="0000FF"/>
                  </a:solidFill>
                  <a:ea typeface="ＭＳ Ｐゴシック" pitchFamily="-105" charset="-128"/>
                  <a:cs typeface="ＭＳ Ｐゴシック" pitchFamily="-105" charset="-128"/>
                </a:rPr>
                <a:t>86.54 keV</a:t>
              </a:r>
              <a:endParaRPr kumimoji="1" lang="en-US" altLang="ja-JP" baseline="30000" dirty="0">
                <a:solidFill>
                  <a:srgbClr val="0000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38796" y="1541464"/>
              <a:ext cx="1130300" cy="369887"/>
            </a:xfrm>
            <a:prstGeom prst="rect">
              <a:avLst/>
            </a:prstGeom>
          </p:spPr>
          <p:txBody>
            <a:bodyPr>
              <a:normAutofit lnSpcReduction="10000"/>
            </a:bodyPr>
            <a:lstStyle/>
            <a:p>
              <a:pPr>
                <a:defRPr/>
              </a:pPr>
              <a:r>
                <a:rPr kumimoji="1" lang="en-US" altLang="ja-JP" dirty="0">
                  <a:solidFill>
                    <a:srgbClr val="FF0000"/>
                  </a:solidFill>
                  <a:ea typeface="ＭＳ Ｐゴシック" pitchFamily="-105" charset="-128"/>
                  <a:cs typeface="ＭＳ Ｐゴシック" pitchFamily="-105" charset="-128"/>
                </a:rPr>
                <a:t>59.54 keV</a:t>
              </a:r>
              <a:endParaRPr kumimoji="1" lang="en-US" altLang="ja-JP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91160" y="2891631"/>
              <a:ext cx="1130300" cy="369887"/>
            </a:xfrm>
            <a:prstGeom prst="rect">
              <a:avLst/>
            </a:prstGeom>
            <a:noFill/>
          </p:spPr>
          <p:txBody>
            <a:bodyPr>
              <a:normAutofit lnSpcReduction="10000"/>
            </a:bodyPr>
            <a:lstStyle/>
            <a:p>
              <a:pPr>
                <a:defRPr/>
              </a:pPr>
              <a:r>
                <a:rPr kumimoji="1" lang="en-US" altLang="ja-JP" dirty="0">
                  <a:solidFill>
                    <a:srgbClr val="FB24FD"/>
                  </a:solidFill>
                  <a:ea typeface="ＭＳ Ｐゴシック" pitchFamily="-105" charset="-128"/>
                  <a:cs typeface="ＭＳ Ｐゴシック" pitchFamily="-105" charset="-128"/>
                </a:rPr>
                <a:t>122 keV</a:t>
              </a:r>
              <a:endParaRPr kumimoji="1" lang="en-US" altLang="ja-JP" baseline="30000" dirty="0">
                <a:solidFill>
                  <a:srgbClr val="FB24FD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NuSTAR </a:t>
            </a:r>
            <a:r>
              <a:rPr lang="en-US" dirty="0" err="1" smtClean="0"/>
              <a:t>CdZnTe</a:t>
            </a:r>
            <a:r>
              <a:rPr lang="en-US" dirty="0" smtClean="0"/>
              <a:t> spectra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Varun Bhalerao (Caltech)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578-772E-7045-B452-6797E347559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600000" y="4686158"/>
            <a:ext cx="7894366" cy="853249"/>
            <a:chOff x="600000" y="4686158"/>
            <a:chExt cx="7894366" cy="853249"/>
          </a:xfrm>
        </p:grpSpPr>
        <p:sp>
          <p:nvSpPr>
            <p:cNvPr id="13" name="Rounded Rectangle 12"/>
            <p:cNvSpPr/>
            <p:nvPr/>
          </p:nvSpPr>
          <p:spPr>
            <a:xfrm>
              <a:off x="5213609" y="5130625"/>
              <a:ext cx="2952323" cy="408782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00000" y="4686158"/>
              <a:ext cx="3490399" cy="408782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820695" y="4686158"/>
              <a:ext cx="3673671" cy="408782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00000" y="4168182"/>
            <a:ext cx="79440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bg1"/>
                </a:solidFill>
              </a:rPr>
              <a:t>The Nuclear Spectroscopic Telescope Array is a NASA small explorer mission, the first focusing hard X-ray space telescope. It will address select science goals in a two year baseline mission, followed by a possible guest investigator program.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What is NuSTAR?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Varun Bhalerao (Caltech)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578-772E-7045-B452-6797E347559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 descr="vehicl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00000">
            <a:off x="219304" y="979311"/>
            <a:ext cx="8705392" cy="318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Varun Bhalerao (Caltech)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578-772E-7045-B452-6797E347559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 descr="NuSTAR at OSC 1.jpg"/>
          <p:cNvPicPr>
            <a:picLocks noChangeAspect="1"/>
          </p:cNvPicPr>
          <p:nvPr/>
        </p:nvPicPr>
        <p:blipFill>
          <a:blip r:embed="rId2"/>
          <a:srcRect l="4575"/>
          <a:stretch>
            <a:fillRect/>
          </a:stretch>
        </p:blipFill>
        <p:spPr>
          <a:xfrm>
            <a:off x="174755" y="197946"/>
            <a:ext cx="4314090" cy="6089700"/>
          </a:xfrm>
          <a:prstGeom prst="rect">
            <a:avLst/>
          </a:prstGeom>
        </p:spPr>
      </p:pic>
      <p:pic>
        <p:nvPicPr>
          <p:cNvPr id="6" name="Picture 5" descr="NuSTAR at OSC 2.jpg"/>
          <p:cNvPicPr>
            <a:picLocks noChangeAspect="1"/>
          </p:cNvPicPr>
          <p:nvPr/>
        </p:nvPicPr>
        <p:blipFill>
          <a:blip r:embed="rId3"/>
          <a:srcRect r="4550"/>
          <a:stretch>
            <a:fillRect/>
          </a:stretch>
        </p:blipFill>
        <p:spPr>
          <a:xfrm>
            <a:off x="4663600" y="197946"/>
            <a:ext cx="4305646" cy="608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Specs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range: 5 – 80 keV</a:t>
            </a:r>
          </a:p>
          <a:p>
            <a:r>
              <a:rPr lang="en-US" dirty="0" smtClean="0"/>
              <a:t>Angular resolution:</a:t>
            </a:r>
          </a:p>
          <a:p>
            <a:pPr lvl="1"/>
            <a:r>
              <a:rPr lang="en-US" dirty="0" smtClean="0"/>
              <a:t>Half-Power Diameter: 50” </a:t>
            </a:r>
          </a:p>
          <a:p>
            <a:pPr lvl="1"/>
            <a:r>
              <a:rPr lang="en-US" dirty="0" smtClean="0"/>
              <a:t>Sharp core of Point Spread Function: FWHM &lt; 10”</a:t>
            </a:r>
          </a:p>
          <a:p>
            <a:r>
              <a:rPr lang="en-US" dirty="0" smtClean="0"/>
              <a:t>Point source positioning accuracy: 1.5”</a:t>
            </a:r>
          </a:p>
          <a:p>
            <a:r>
              <a:rPr lang="en-US" dirty="0" smtClean="0"/>
              <a:t>Field of view: 10’ at 10 keV, 6’ at 68 keV</a:t>
            </a:r>
          </a:p>
          <a:p>
            <a:r>
              <a:rPr lang="en-US" dirty="0" smtClean="0"/>
              <a:t>Sensitivity (1 Ms, 3-sigma):</a:t>
            </a:r>
          </a:p>
          <a:p>
            <a:pPr lvl="1"/>
            <a:r>
              <a:rPr lang="en-US" dirty="0" smtClean="0"/>
              <a:t>6 – 10 keV 	: 2 × 10</a:t>
            </a:r>
            <a:r>
              <a:rPr lang="en-US" baseline="30000" dirty="0" smtClean="0"/>
              <a:t>-15</a:t>
            </a:r>
            <a:r>
              <a:rPr lang="en-US" dirty="0" smtClean="0"/>
              <a:t> erg cm</a:t>
            </a:r>
            <a:r>
              <a:rPr lang="en-US" baseline="30000" dirty="0" smtClean="0"/>
              <a:t>-2</a:t>
            </a:r>
            <a:r>
              <a:rPr lang="en-US" dirty="0" smtClean="0"/>
              <a:t> s</a:t>
            </a:r>
            <a:r>
              <a:rPr lang="en-US" baseline="30000" dirty="0" smtClean="0"/>
              <a:t>-1</a:t>
            </a:r>
          </a:p>
          <a:p>
            <a:pPr lvl="1"/>
            <a:r>
              <a:rPr lang="en-US" dirty="0" smtClean="0"/>
              <a:t>10 – 30 keV 	: 1 × 10</a:t>
            </a:r>
            <a:r>
              <a:rPr lang="en-US" baseline="30000" dirty="0" smtClean="0"/>
              <a:t>-14</a:t>
            </a:r>
            <a:r>
              <a:rPr lang="en-US" dirty="0" smtClean="0"/>
              <a:t> erg cm</a:t>
            </a:r>
            <a:r>
              <a:rPr lang="en-US" baseline="30000" dirty="0" smtClean="0"/>
              <a:t>-2</a:t>
            </a:r>
            <a:r>
              <a:rPr lang="en-US" dirty="0" smtClean="0"/>
              <a:t> s</a:t>
            </a:r>
            <a:r>
              <a:rPr lang="en-US" baseline="30000" dirty="0" smtClean="0"/>
              <a:t>-1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Varun Bhalerao (Caltech)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578-772E-7045-B452-6797E347559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 descr="compare_missions_ptcJUN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64" y="845248"/>
            <a:ext cx="7815072" cy="5647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Comparisons: Extragalactic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77800" y="1054099"/>
            <a:ext cx="4319588" cy="842881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2000" b="0" dirty="0" smtClean="0"/>
              <a:t>Integral IBIS, 20 – 40 keV</a:t>
            </a:r>
          </a:p>
          <a:p>
            <a:pPr algn="ctr"/>
            <a:r>
              <a:rPr lang="en-US" sz="2000" b="0" dirty="0" smtClean="0"/>
              <a:t>2x2 degree, 2 months</a:t>
            </a:r>
            <a:endParaRPr lang="en-US" sz="2000" b="0" dirty="0"/>
          </a:p>
        </p:txBody>
      </p:sp>
      <p:pic>
        <p:nvPicPr>
          <p:cNvPr id="8" name="Content Placeholder 7" descr="integralmap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6715" b="-6715"/>
          <a:stretch>
            <a:fillRect/>
          </a:stretch>
        </p:blipFill>
        <p:spPr/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645025" y="1054099"/>
            <a:ext cx="4321175" cy="842881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2000" b="0" dirty="0" smtClean="0"/>
              <a:t>NuSTAR Simulation</a:t>
            </a:r>
          </a:p>
          <a:p>
            <a:pPr algn="ctr"/>
            <a:r>
              <a:rPr lang="en-US" sz="2000" b="0" dirty="0" smtClean="0"/>
              <a:t>2x2 degree, 1 Ms (≈12 days)</a:t>
            </a:r>
            <a:endParaRPr lang="en-US" sz="2000" b="0" dirty="0"/>
          </a:p>
        </p:txBody>
      </p:sp>
      <p:pic>
        <p:nvPicPr>
          <p:cNvPr id="9" name="Content Placeholder 8" descr="nustarsim.pn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t="-3934" b="-3934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Varun Bhalerao (Caltech)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578-772E-7045-B452-6797E347559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Varun Bhalerao (Caltech)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578-772E-7045-B452-6797E347559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7800" y="1133475"/>
            <a:ext cx="8788400" cy="774700"/>
          </a:xfrm>
        </p:spPr>
        <p:txBody>
          <a:bodyPr/>
          <a:lstStyle/>
          <a:p>
            <a:r>
              <a:rPr lang="en-US" dirty="0" smtClean="0">
                <a:solidFill>
                  <a:srgbClr val="7F7F7F"/>
                </a:solidFill>
              </a:rPr>
              <a:t>Why hard X-rays?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7800" y="3041650"/>
            <a:ext cx="8788400" cy="774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Innovations in NuSTAR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7800" y="4949825"/>
            <a:ext cx="8788400" cy="774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8B4F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Science goals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7800" y="1880486"/>
            <a:ext cx="8788400" cy="4444114"/>
          </a:xfrm>
        </p:spPr>
        <p:txBody>
          <a:bodyPr/>
          <a:lstStyle/>
          <a:p>
            <a:r>
              <a:rPr lang="en-US" dirty="0" smtClean="0"/>
              <a:t>Cosmic evolution of </a:t>
            </a:r>
            <a:r>
              <a:rPr lang="en-US" dirty="0" err="1" smtClean="0"/>
              <a:t>Supermassive</a:t>
            </a:r>
            <a:r>
              <a:rPr lang="en-US" dirty="0" smtClean="0"/>
              <a:t> Black Holes</a:t>
            </a:r>
          </a:p>
          <a:p>
            <a:r>
              <a:rPr lang="en-US" dirty="0" smtClean="0"/>
              <a:t>Compact objects in </a:t>
            </a:r>
            <a:r>
              <a:rPr lang="en-US" smtClean="0"/>
              <a:t>the Galaxy</a:t>
            </a:r>
            <a:endParaRPr lang="en-US" dirty="0" smtClean="0"/>
          </a:p>
          <a:p>
            <a:r>
              <a:rPr lang="en-US" dirty="0" smtClean="0"/>
              <a:t>Physics of supernova explosions</a:t>
            </a:r>
          </a:p>
          <a:p>
            <a:r>
              <a:rPr lang="en-US" dirty="0" smtClean="0"/>
              <a:t>Physics of extreme AGN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Varun Bhalerao (Caltech)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578-772E-7045-B452-6797E347559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18090" y="1108864"/>
            <a:ext cx="35078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chemeClr val="bg1"/>
                </a:solidFill>
              </a:rPr>
              <a:t>Primary Objectives: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>
            <a:off x="534023" y="1103585"/>
            <a:ext cx="7779080" cy="4933260"/>
            <a:chOff x="534023" y="1103585"/>
            <a:chExt cx="7779080" cy="4933260"/>
          </a:xfrm>
        </p:grpSpPr>
        <p:sp>
          <p:nvSpPr>
            <p:cNvPr id="12" name="Rounded Rectangle 11"/>
            <p:cNvSpPr/>
            <p:nvPr/>
          </p:nvSpPr>
          <p:spPr>
            <a:xfrm>
              <a:off x="534023" y="3383765"/>
              <a:ext cx="2114258" cy="408782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2"/>
            <p:cNvGrpSpPr/>
            <p:nvPr/>
          </p:nvGrpSpPr>
          <p:grpSpPr>
            <a:xfrm>
              <a:off x="534023" y="1103585"/>
              <a:ext cx="7779080" cy="4933260"/>
              <a:chOff x="534023" y="1103585"/>
              <a:chExt cx="7779080" cy="4933260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4943901" y="5213885"/>
                <a:ext cx="3369202" cy="822960"/>
              </a:xfrm>
              <a:prstGeom prst="roundRect">
                <a:avLst>
                  <a:gd name="adj" fmla="val 33966"/>
                </a:avLst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534023" y="2893923"/>
                <a:ext cx="1709195" cy="408782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534023" y="1103585"/>
                <a:ext cx="3375113" cy="408782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77800" y="1054100"/>
            <a:ext cx="4318000" cy="5283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Galactic survey, </a:t>
            </a:r>
            <a:r>
              <a:rPr lang="en-US" dirty="0" err="1" smtClean="0"/>
              <a:t>SgrA</a:t>
            </a:r>
            <a:r>
              <a:rPr lang="en-US" dirty="0" smtClean="0"/>
              <a:t>* </a:t>
            </a:r>
          </a:p>
          <a:p>
            <a:r>
              <a:rPr lang="en-US" dirty="0" smtClean="0"/>
              <a:t>Supernova Remnants / Planetary Wind Nebulae</a:t>
            </a:r>
          </a:p>
          <a:p>
            <a:r>
              <a:rPr lang="en-US" dirty="0" smtClean="0"/>
              <a:t>Supernova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 smtClean="0"/>
              <a:t>ToO</a:t>
            </a:r>
            <a:endParaRPr lang="en-US" dirty="0" smtClean="0"/>
          </a:p>
          <a:p>
            <a:r>
              <a:rPr lang="en-US" dirty="0" smtClean="0"/>
              <a:t>Magnetars</a:t>
            </a:r>
          </a:p>
          <a:p>
            <a:r>
              <a:rPr lang="en-US" dirty="0" smtClean="0"/>
              <a:t>X-ray Binaries</a:t>
            </a:r>
          </a:p>
          <a:p>
            <a:r>
              <a:rPr lang="en-US" dirty="0" smtClean="0"/>
              <a:t>Pulsars</a:t>
            </a:r>
          </a:p>
          <a:p>
            <a:r>
              <a:rPr lang="en-US" dirty="0"/>
              <a:t>G</a:t>
            </a:r>
            <a:r>
              <a:rPr lang="en-US" dirty="0" smtClean="0"/>
              <a:t>amma</a:t>
            </a:r>
            <a:r>
              <a:rPr lang="en-US" dirty="0"/>
              <a:t>-ray binaries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Flaring </a:t>
            </a:r>
            <a:r>
              <a:rPr lang="en-US" dirty="0" err="1" smtClean="0"/>
              <a:t>protostars</a:t>
            </a:r>
            <a:endParaRPr lang="en-US" dirty="0" smtClean="0"/>
          </a:p>
          <a:p>
            <a:r>
              <a:rPr lang="en-US" dirty="0" smtClean="0"/>
              <a:t>Sun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Extragalactic surveys</a:t>
            </a:r>
          </a:p>
          <a:p>
            <a:r>
              <a:rPr lang="en-US" dirty="0" smtClean="0"/>
              <a:t>AGN physics</a:t>
            </a:r>
          </a:p>
          <a:p>
            <a:r>
              <a:rPr lang="en-US" dirty="0" smtClean="0"/>
              <a:t>Ultra-Luminous Infra-Red Galaxies (</a:t>
            </a:r>
            <a:r>
              <a:rPr lang="en-US" dirty="0" err="1" smtClean="0"/>
              <a:t>ULIRGs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Compton</a:t>
            </a:r>
            <a:r>
              <a:rPr lang="en-US" dirty="0"/>
              <a:t>-thick AGN</a:t>
            </a:r>
            <a:r>
              <a:rPr lang="en-US" dirty="0" smtClean="0"/>
              <a:t> </a:t>
            </a:r>
          </a:p>
          <a:p>
            <a:r>
              <a:rPr lang="en-US" dirty="0"/>
              <a:t>S</a:t>
            </a:r>
            <a:r>
              <a:rPr lang="en-US" dirty="0" smtClean="0"/>
              <a:t>tarburst </a:t>
            </a:r>
            <a:r>
              <a:rPr lang="en-US" dirty="0"/>
              <a:t>galaxies</a:t>
            </a:r>
            <a:r>
              <a:rPr lang="en-US" dirty="0" smtClean="0"/>
              <a:t> </a:t>
            </a:r>
          </a:p>
          <a:p>
            <a:r>
              <a:rPr lang="en-US" dirty="0"/>
              <a:t>G</a:t>
            </a:r>
            <a:r>
              <a:rPr lang="en-US" dirty="0" smtClean="0"/>
              <a:t>alaxy </a:t>
            </a:r>
            <a:r>
              <a:rPr lang="en-US" dirty="0"/>
              <a:t>clusters</a:t>
            </a:r>
            <a:r>
              <a:rPr lang="en-US" dirty="0" smtClean="0"/>
              <a:t> </a:t>
            </a:r>
          </a:p>
          <a:p>
            <a:r>
              <a:rPr lang="en-US" dirty="0" err="1"/>
              <a:t>B</a:t>
            </a:r>
            <a:r>
              <a:rPr lang="en-US" dirty="0" err="1" smtClean="0"/>
              <a:t>lazars</a:t>
            </a:r>
            <a:endParaRPr lang="en-US" dirty="0" smtClean="0"/>
          </a:p>
          <a:p>
            <a:r>
              <a:rPr lang="en-US" dirty="0"/>
              <a:t>R</a:t>
            </a:r>
            <a:r>
              <a:rPr lang="en-US" dirty="0" smtClean="0"/>
              <a:t>adio galaxies</a:t>
            </a:r>
          </a:p>
          <a:p>
            <a:r>
              <a:rPr lang="en-US" dirty="0" smtClean="0"/>
              <a:t>Ultra-Luminous X-ray Sources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Varun Bhalerao (Caltech)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578-772E-7045-B452-6797E347559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Galactic Plane Survey, </a:t>
            </a:r>
            <a:r>
              <a:rPr lang="en-US" dirty="0" err="1" smtClean="0"/>
              <a:t>Sgr</a:t>
            </a:r>
            <a:r>
              <a:rPr lang="en-US" dirty="0" smtClean="0"/>
              <a:t> A*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Science goals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Varun Bhalerao (Caltech)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578-772E-7045-B452-6797E347559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/>
              </a:buClr>
            </a:pPr>
            <a:r>
              <a:rPr lang="en-US" dirty="0" smtClean="0">
                <a:solidFill>
                  <a:srgbClr val="FF6600"/>
                </a:solidFill>
              </a:rPr>
              <a:t>Populations </a:t>
            </a:r>
            <a:r>
              <a:rPr lang="en-US" dirty="0" smtClean="0"/>
              <a:t>in Galactic Center, Spiral arms, and Galactic Bulge</a:t>
            </a:r>
          </a:p>
          <a:p>
            <a:pPr>
              <a:buClr>
                <a:schemeClr val="bg1"/>
              </a:buClr>
            </a:pPr>
            <a:r>
              <a:rPr lang="en-US" dirty="0" smtClean="0">
                <a:solidFill>
                  <a:srgbClr val="FF6600"/>
                </a:solidFill>
              </a:rPr>
              <a:t>Reflection nebulae </a:t>
            </a:r>
            <a:r>
              <a:rPr lang="en-US" dirty="0" smtClean="0"/>
              <a:t>as a record of historical X-ray activity in the GC region</a:t>
            </a:r>
          </a:p>
          <a:p>
            <a:pPr>
              <a:buClr>
                <a:schemeClr val="bg1"/>
              </a:buClr>
            </a:pPr>
            <a:r>
              <a:rPr lang="en-US" dirty="0" err="1" smtClean="0">
                <a:solidFill>
                  <a:srgbClr val="FF6600"/>
                </a:solidFill>
              </a:rPr>
              <a:t>Sgr</a:t>
            </a:r>
            <a:r>
              <a:rPr lang="en-US" dirty="0" smtClean="0">
                <a:solidFill>
                  <a:srgbClr val="FF6600"/>
                </a:solidFill>
              </a:rPr>
              <a:t> A*</a:t>
            </a:r>
            <a:r>
              <a:rPr lang="en-US" dirty="0" smtClean="0"/>
              <a:t>: X-ray flares and emission mechanisms</a:t>
            </a:r>
          </a:p>
          <a:p>
            <a:pPr>
              <a:buClr>
                <a:schemeClr val="bg1"/>
              </a:buClr>
            </a:pPr>
            <a:r>
              <a:rPr lang="en-US" dirty="0" smtClean="0"/>
              <a:t>Galactic </a:t>
            </a:r>
            <a:r>
              <a:rPr lang="en-US" dirty="0" smtClean="0">
                <a:solidFill>
                  <a:srgbClr val="FF6600"/>
                </a:solidFill>
              </a:rPr>
              <a:t>Ridge </a:t>
            </a:r>
            <a:r>
              <a:rPr lang="en-US" dirty="0" smtClean="0"/>
              <a:t>X-ray emission</a:t>
            </a:r>
          </a:p>
          <a:p>
            <a:pPr>
              <a:buClr>
                <a:schemeClr val="bg1"/>
              </a:buClr>
            </a:pPr>
            <a:r>
              <a:rPr lang="en-US" dirty="0" smtClean="0"/>
              <a:t>Finding compact objects in </a:t>
            </a:r>
            <a:r>
              <a:rPr lang="en-US" dirty="0" smtClean="0">
                <a:solidFill>
                  <a:srgbClr val="FF6600"/>
                </a:solidFill>
              </a:rPr>
              <a:t>young massive clusters</a:t>
            </a:r>
            <a:endParaRPr lang="en-US" dirty="0" smtClean="0">
              <a:solidFill>
                <a:srgbClr val="FFFFFF"/>
              </a:solidFill>
            </a:endParaRPr>
          </a:p>
          <a:p>
            <a:pPr>
              <a:buClr>
                <a:schemeClr val="bg1"/>
              </a:buClr>
            </a:pPr>
            <a:r>
              <a:rPr lang="en-US" dirty="0" smtClean="0">
                <a:solidFill>
                  <a:srgbClr val="FF6600"/>
                </a:solidFill>
              </a:rPr>
              <a:t>Small </a:t>
            </a:r>
            <a:r>
              <a:rPr lang="en-US" dirty="0" err="1" smtClean="0">
                <a:solidFill>
                  <a:srgbClr val="FF6600"/>
                </a:solidFill>
              </a:rPr>
              <a:t>Magellanic</a:t>
            </a:r>
            <a:r>
              <a:rPr lang="en-US" dirty="0" smtClean="0">
                <a:solidFill>
                  <a:srgbClr val="FF6600"/>
                </a:solidFill>
              </a:rPr>
              <a:t> Cloud</a:t>
            </a:r>
            <a:r>
              <a:rPr lang="en-US" dirty="0" smtClean="0"/>
              <a:t>: Populations in regions with high star formation rates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Varun Bhalerao (Caltech)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578-772E-7045-B452-6797E347559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orient="vert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Galactic center simulation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Varun Bhalerao (Caltech)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578-772E-7045-B452-6797E347559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8" name="Picture 7" descr="galcen-integr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417" y="3168067"/>
            <a:ext cx="6921560" cy="2958096"/>
          </a:xfrm>
          <a:prstGeom prst="rect">
            <a:avLst/>
          </a:prstGeom>
        </p:spPr>
      </p:pic>
      <p:pic>
        <p:nvPicPr>
          <p:cNvPr id="9" name="Picture 8" descr="galcen-nust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417" y="561733"/>
            <a:ext cx="6921560" cy="237756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751529" y="383131"/>
            <a:ext cx="7293780" cy="2671220"/>
            <a:chOff x="1751529" y="329091"/>
            <a:chExt cx="7293780" cy="2671220"/>
          </a:xfrm>
        </p:grpSpPr>
        <p:pic>
          <p:nvPicPr>
            <p:cNvPr id="7" name="Picture 6" descr="galcen-chandra.jpg"/>
            <p:cNvPicPr>
              <a:picLocks/>
            </p:cNvPicPr>
            <p:nvPr/>
          </p:nvPicPr>
          <p:blipFill>
            <a:blip r:embed="rId5"/>
            <a:srcRect l="154"/>
            <a:stretch>
              <a:fillRect/>
            </a:stretch>
          </p:blipFill>
          <p:spPr>
            <a:xfrm>
              <a:off x="1751529" y="329091"/>
              <a:ext cx="6931152" cy="267122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 rot="16200000">
              <a:off x="7940052" y="1476245"/>
              <a:ext cx="18411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Muno</a:t>
              </a:r>
              <a:r>
                <a:rPr lang="en-US" dirty="0" smtClean="0">
                  <a:solidFill>
                    <a:schemeClr val="bg1"/>
                  </a:solidFill>
                </a:rPr>
                <a:t> et al., 2009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Survey the galactic center and Norma arm</a:t>
            </a:r>
          </a:p>
          <a:p>
            <a:r>
              <a:rPr lang="en-US" dirty="0" smtClean="0"/>
              <a:t>Evolutionary phase:</a:t>
            </a:r>
          </a:p>
          <a:p>
            <a:pPr lvl="1">
              <a:buClrTx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CVs: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Gyr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lifetime</a:t>
            </a:r>
          </a:p>
          <a:p>
            <a:pPr lvl="1">
              <a:buClrTx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HMXBs: 10’s – 100’s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Myr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ClrTx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More evolved regions have less HMXBs</a:t>
            </a:r>
          </a:p>
          <a:p>
            <a:r>
              <a:rPr lang="en-US" dirty="0" smtClean="0"/>
              <a:t>High Mass X-ray Binary census</a:t>
            </a:r>
          </a:p>
          <a:p>
            <a:pPr lvl="1">
              <a:buClrTx/>
            </a:pPr>
            <a:r>
              <a:rPr lang="en-US" dirty="0" smtClean="0">
                <a:solidFill>
                  <a:srgbClr val="7F7F7F"/>
                </a:solidFill>
              </a:rPr>
              <a:t>Indicators of star formation rate</a:t>
            </a:r>
          </a:p>
          <a:p>
            <a:pPr lvl="1">
              <a:buClrTx/>
            </a:pPr>
            <a:r>
              <a:rPr lang="en-US" dirty="0" smtClean="0">
                <a:solidFill>
                  <a:srgbClr val="7F7F7F"/>
                </a:solidFill>
              </a:rPr>
              <a:t>Highly obscured sources discovered by Integral</a:t>
            </a:r>
          </a:p>
          <a:p>
            <a:pPr lvl="1">
              <a:buClrTx/>
            </a:pPr>
            <a:r>
              <a:rPr lang="en-US" dirty="0" smtClean="0">
                <a:solidFill>
                  <a:srgbClr val="7F7F7F"/>
                </a:solidFill>
              </a:rPr>
              <a:t>Advanced LIGO progenitors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Varun Bhalerao (Caltech)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578-772E-7045-B452-6797E347559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Varun Bhalerao (Caltech)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578-772E-7045-B452-6797E347559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7800" y="1133475"/>
            <a:ext cx="8788400" cy="774700"/>
          </a:xfrm>
        </p:spPr>
        <p:txBody>
          <a:bodyPr/>
          <a:lstStyle/>
          <a:p>
            <a:r>
              <a:rPr lang="en-US" dirty="0" smtClean="0"/>
              <a:t>Why hard X-rays?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7800" y="3041650"/>
            <a:ext cx="8788400" cy="774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78B4F6"/>
                </a:solidFill>
                <a:latin typeface="+mj-lt"/>
                <a:ea typeface="+mj-ea"/>
                <a:cs typeface="+mj-cs"/>
              </a:rPr>
              <a:t>Innovations in NuSTAR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78B4F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7800" y="4949825"/>
            <a:ext cx="8788400" cy="774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8B4F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Science goals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Sgr</a:t>
            </a:r>
            <a:r>
              <a:rPr lang="en-US" dirty="0" smtClean="0"/>
              <a:t> A*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Reflection nebulae:</a:t>
            </a:r>
          </a:p>
          <a:p>
            <a:pPr lvl="1">
              <a:buClrTx/>
            </a:pPr>
            <a:r>
              <a:rPr lang="en-US" dirty="0" smtClean="0">
                <a:solidFill>
                  <a:srgbClr val="7F7F7F"/>
                </a:solidFill>
              </a:rPr>
              <a:t>Seen in Fe Kα in soft X-rays</a:t>
            </a:r>
          </a:p>
          <a:p>
            <a:pPr lvl="1">
              <a:buClrTx/>
            </a:pPr>
            <a:r>
              <a:rPr lang="en-US" dirty="0" smtClean="0">
                <a:solidFill>
                  <a:srgbClr val="7F7F7F"/>
                </a:solidFill>
              </a:rPr>
              <a:t>Few hundred year old activity, 10</a:t>
            </a:r>
            <a:r>
              <a:rPr lang="en-US" baseline="30000" dirty="0" smtClean="0">
                <a:solidFill>
                  <a:srgbClr val="7F7F7F"/>
                </a:solidFill>
              </a:rPr>
              <a:t>39</a:t>
            </a:r>
            <a:r>
              <a:rPr lang="en-US" dirty="0" smtClean="0">
                <a:solidFill>
                  <a:srgbClr val="7F7F7F"/>
                </a:solidFill>
              </a:rPr>
              <a:t> erg s</a:t>
            </a:r>
            <a:r>
              <a:rPr lang="en-US" baseline="30000" dirty="0" smtClean="0">
                <a:solidFill>
                  <a:srgbClr val="7F7F7F"/>
                </a:solidFill>
              </a:rPr>
              <a:t>-1</a:t>
            </a:r>
          </a:p>
          <a:p>
            <a:r>
              <a:rPr lang="en-US" dirty="0" smtClean="0"/>
              <a:t>Origin:</a:t>
            </a:r>
          </a:p>
          <a:p>
            <a:pPr lvl="1">
              <a:buClrTx/>
            </a:pPr>
            <a:r>
              <a:rPr lang="en-US" dirty="0" smtClean="0">
                <a:solidFill>
                  <a:srgbClr val="7F7F7F"/>
                </a:solidFill>
              </a:rPr>
              <a:t>Light echo or flux variability?</a:t>
            </a:r>
          </a:p>
          <a:p>
            <a:pPr lvl="1">
              <a:buClrTx/>
            </a:pPr>
            <a:r>
              <a:rPr lang="en-US" dirty="0" smtClean="0">
                <a:solidFill>
                  <a:srgbClr val="7F7F7F"/>
                </a:solidFill>
              </a:rPr>
              <a:t>SMBH or bright X-ray binary?</a:t>
            </a:r>
          </a:p>
          <a:p>
            <a:r>
              <a:rPr lang="en-US" dirty="0" err="1" smtClean="0"/>
              <a:t>Sgr</a:t>
            </a:r>
            <a:r>
              <a:rPr lang="en-US" dirty="0" smtClean="0"/>
              <a:t> A* flares: one to few flares each week</a:t>
            </a:r>
          </a:p>
          <a:p>
            <a:pPr lvl="1">
              <a:buClrTx/>
            </a:pPr>
            <a:r>
              <a:rPr lang="en-US" dirty="0" smtClean="0">
                <a:solidFill>
                  <a:srgbClr val="7F7F7F"/>
                </a:solidFill>
              </a:rPr>
              <a:t>Too faint for Integral</a:t>
            </a:r>
          </a:p>
          <a:p>
            <a:pPr lvl="1">
              <a:buClrTx/>
            </a:pPr>
            <a:r>
              <a:rPr lang="en-US" dirty="0" smtClean="0">
                <a:solidFill>
                  <a:srgbClr val="7F7F7F"/>
                </a:solidFill>
              </a:rPr>
              <a:t>X-ray spectrum: Synchrotron? Inverse Compton? Thermal?</a:t>
            </a:r>
          </a:p>
          <a:p>
            <a:pPr lvl="1">
              <a:buClrTx/>
            </a:pPr>
            <a:r>
              <a:rPr lang="en-US" dirty="0" smtClean="0">
                <a:solidFill>
                  <a:srgbClr val="7F7F7F"/>
                </a:solidFill>
              </a:rPr>
              <a:t>Flare source: Disc? Jet?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Varun Bhalerao (Caltech)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578-772E-7045-B452-6797E347559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X</a:t>
            </a:r>
            <a:r>
              <a:rPr lang="en-US" dirty="0" smtClean="0"/>
              <a:t>-</a:t>
            </a:r>
            <a:r>
              <a:rPr lang="en-US" dirty="0" smtClean="0">
                <a:solidFill>
                  <a:srgbClr val="FF6600"/>
                </a:solidFill>
              </a:rPr>
              <a:t>R</a:t>
            </a:r>
            <a:r>
              <a:rPr lang="en-US" dirty="0" smtClean="0"/>
              <a:t>ay </a:t>
            </a:r>
            <a:r>
              <a:rPr lang="en-US" dirty="0" smtClean="0">
                <a:solidFill>
                  <a:srgbClr val="FF6600"/>
                </a:solidFill>
              </a:rPr>
              <a:t>B</a:t>
            </a:r>
            <a:r>
              <a:rPr lang="en-US" dirty="0" smtClean="0"/>
              <a:t>inaries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Science goals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Varun Bhalerao (Caltech)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578-772E-7045-B452-6797E347559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Vertical Title 15"/>
          <p:cNvSpPr>
            <a:spLocks noGrp="1"/>
          </p:cNvSpPr>
          <p:nvPr>
            <p:ph type="title" orient="vert"/>
          </p:nvPr>
        </p:nvSpPr>
        <p:spPr>
          <a:xfrm rot="10800000">
            <a:off x="0" y="274636"/>
            <a:ext cx="1620073" cy="5851525"/>
          </a:xfrm>
        </p:spPr>
        <p:txBody>
          <a:bodyPr>
            <a:normAutofit/>
          </a:bodyPr>
          <a:lstStyle/>
          <a:p>
            <a:r>
              <a:rPr lang="en-US" dirty="0" smtClean="0"/>
              <a:t>INTEGRAL: Highly absorbed HMXBs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Varun Bhalerao (Caltech)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578-772E-7045-B452-6797E3475590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8" name="Picture 4" descr="j16318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rcRect t="-2218" b="-2218"/>
          <a:stretch>
            <a:fillRect/>
          </a:stretch>
        </p:blipFill>
        <p:spPr bwMode="auto">
          <a:xfrm>
            <a:off x="1797872" y="415333"/>
            <a:ext cx="7181027" cy="5570131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553279" y="5990982"/>
            <a:ext cx="5425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NuSTAR simulation: IGR J16318-4848 (20 </a:t>
            </a:r>
            <a:r>
              <a:rPr lang="en-US" dirty="0" err="1" smtClean="0">
                <a:solidFill>
                  <a:schemeClr val="bg1"/>
                </a:solidFill>
              </a:rPr>
              <a:t>ks</a:t>
            </a:r>
            <a:r>
              <a:rPr lang="en-US" dirty="0" smtClean="0">
                <a:solidFill>
                  <a:schemeClr val="bg1"/>
                </a:solidFill>
              </a:rPr>
              <a:t> observation)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Cyclotron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4459288"/>
            <a:ext cx="8788400" cy="1865312"/>
          </a:xfrm>
        </p:spPr>
        <p:txBody>
          <a:bodyPr/>
          <a:lstStyle/>
          <a:p>
            <a:r>
              <a:rPr lang="en-US" dirty="0" smtClean="0"/>
              <a:t>Magnetic field strength</a:t>
            </a:r>
          </a:p>
          <a:p>
            <a:r>
              <a:rPr lang="en-US" dirty="0" smtClean="0"/>
              <a:t>Structure of magnetosphere</a:t>
            </a:r>
          </a:p>
          <a:p>
            <a:r>
              <a:rPr lang="en-US" dirty="0" smtClean="0"/>
              <a:t>Distortion by accretion flow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Varun Bhalerao (Caltech)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578-772E-7045-B452-6797E3475590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Picture 3" descr="cyc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9" y="1028700"/>
            <a:ext cx="8958263" cy="34305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L</a:t>
            </a:r>
            <a:r>
              <a:rPr lang="en-US" dirty="0" smtClean="0"/>
              <a:t>ow </a:t>
            </a:r>
            <a:r>
              <a:rPr lang="en-US" dirty="0" smtClean="0">
                <a:solidFill>
                  <a:srgbClr val="FF6600"/>
                </a:solidFill>
              </a:rPr>
              <a:t>M</a:t>
            </a:r>
            <a:r>
              <a:rPr lang="en-US" dirty="0" smtClean="0"/>
              <a:t>ass </a:t>
            </a:r>
            <a:r>
              <a:rPr lang="en-US" dirty="0" smtClean="0">
                <a:solidFill>
                  <a:srgbClr val="FF6600"/>
                </a:solidFill>
              </a:rPr>
              <a:t>X</a:t>
            </a:r>
            <a:r>
              <a:rPr lang="en-US" dirty="0" smtClean="0"/>
              <a:t>-Ray </a:t>
            </a:r>
            <a:r>
              <a:rPr lang="en-US" dirty="0" smtClean="0">
                <a:solidFill>
                  <a:srgbClr val="FF6600"/>
                </a:solidFill>
              </a:rPr>
              <a:t>B</a:t>
            </a:r>
            <a:r>
              <a:rPr lang="en-US" dirty="0" smtClean="0"/>
              <a:t>inaries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b="0" dirty="0" smtClean="0"/>
              <a:t>NS: Quiescent emission</a:t>
            </a:r>
            <a:endParaRPr lang="en-US" sz="2800" b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0" dirty="0" smtClean="0"/>
              <a:t>BH: low accretion rates</a:t>
            </a:r>
            <a:endParaRPr lang="en-US" sz="28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Varun Bhalerao (Caltech)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578-772E-7045-B452-6797E3475590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9" name="Picture 4" descr="gx33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 t="138" b="768"/>
          <a:stretch>
            <a:fillRect/>
          </a:stretch>
        </p:blipFill>
        <p:spPr bwMode="auto">
          <a:xfrm>
            <a:off x="4645025" y="1693862"/>
            <a:ext cx="4321175" cy="365054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301189" y="5344404"/>
            <a:ext cx="30088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GX 339-4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en-US" sz="2800" dirty="0" err="1" smtClean="0">
                <a:solidFill>
                  <a:schemeClr val="bg1"/>
                </a:solidFill>
              </a:rPr>
              <a:t>Nustar</a:t>
            </a:r>
            <a:r>
              <a:rPr lang="en-US" sz="2800" dirty="0" smtClean="0">
                <a:solidFill>
                  <a:schemeClr val="bg1"/>
                </a:solidFill>
              </a:rPr>
              <a:t> Simulation)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0544" y="5344404"/>
            <a:ext cx="35741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Cen</a:t>
            </a:r>
            <a:r>
              <a:rPr lang="en-US" sz="2800" dirty="0" smtClean="0">
                <a:solidFill>
                  <a:schemeClr val="bg1"/>
                </a:solidFill>
              </a:rPr>
              <a:t> X-4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(Chandra observations)</a:t>
            </a:r>
          </a:p>
        </p:txBody>
      </p:sp>
      <p:pic>
        <p:nvPicPr>
          <p:cNvPr id="14" name="Picture 4" descr="cenx4"/>
          <p:cNvPicPr>
            <a:picLocks noChangeAspect="1" noChangeArrowheads="1"/>
          </p:cNvPicPr>
          <p:nvPr/>
        </p:nvPicPr>
        <p:blipFill>
          <a:blip r:embed="rId3"/>
          <a:srcRect l="905" r="7625"/>
          <a:stretch>
            <a:fillRect/>
          </a:stretch>
        </p:blipFill>
        <p:spPr bwMode="auto">
          <a:xfrm>
            <a:off x="177800" y="1693862"/>
            <a:ext cx="4321175" cy="365054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 edges in Type-1 bursts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4417760"/>
            <a:ext cx="8788400" cy="190683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Photospheric</a:t>
            </a:r>
            <a:r>
              <a:rPr lang="en-US" dirty="0" smtClean="0"/>
              <a:t> expansion bursts: expose heavy metals</a:t>
            </a:r>
          </a:p>
          <a:p>
            <a:r>
              <a:rPr lang="en-US" dirty="0" err="1" smtClean="0"/>
              <a:t>Photoionization</a:t>
            </a:r>
            <a:r>
              <a:rPr lang="en-US" dirty="0" smtClean="0"/>
              <a:t> edges of </a:t>
            </a:r>
            <a:r>
              <a:rPr lang="en-US" dirty="0" smtClean="0">
                <a:solidFill>
                  <a:srgbClr val="FF6600"/>
                </a:solidFill>
              </a:rPr>
              <a:t>Fe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6600"/>
                </a:solidFill>
              </a:rPr>
              <a:t>Co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6600"/>
                </a:solidFill>
              </a:rPr>
              <a:t>Zn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FF6600"/>
                </a:solidFill>
              </a:rPr>
              <a:t>S</a:t>
            </a:r>
            <a:r>
              <a:rPr lang="en-US" dirty="0" smtClean="0"/>
              <a:t> could be detected by NuSTAR</a:t>
            </a:r>
          </a:p>
          <a:p>
            <a:pPr lvl="1"/>
            <a:r>
              <a:rPr lang="en-US" dirty="0" smtClean="0"/>
              <a:t>Gravitational </a:t>
            </a:r>
            <a:r>
              <a:rPr lang="en-US" dirty="0" err="1" smtClean="0"/>
              <a:t>redshift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Varun Bhalerao (Caltech)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578-772E-7045-B452-6797E3475590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90114" name="Object 2"/>
          <p:cNvGraphicFramePr>
            <a:graphicFrameLocks noChangeAspect="1"/>
          </p:cNvGraphicFramePr>
          <p:nvPr/>
        </p:nvGraphicFramePr>
        <p:xfrm>
          <a:off x="177800" y="922019"/>
          <a:ext cx="8788400" cy="3492826"/>
        </p:xfrm>
        <a:graphic>
          <a:graphicData uri="http://schemas.openxmlformats.org/presentationml/2006/ole">
            <p:oleObj spid="_x0000_s92162" name="Document" r:id="rId4" imgW="5943600" imgH="2362200" progId="Word.Document.12">
              <p:link updateAutomatic="1"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62369" y="3562070"/>
            <a:ext cx="1274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4U 1722-30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1514" y="3562070"/>
            <a:ext cx="1435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4U 0614+091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Magnetars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Science goals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Varun Bhalerao (Caltech)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578-772E-7045-B452-6797E3475590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Magnetars at a glance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Young, isolated, ultra-magnetized neutron stars</a:t>
            </a:r>
          </a:p>
          <a:p>
            <a:pPr lvl="1">
              <a:buClrTx/>
            </a:pPr>
            <a:r>
              <a:rPr lang="en-US" dirty="0" smtClean="0">
                <a:solidFill>
                  <a:srgbClr val="7F7F7F"/>
                </a:solidFill>
              </a:rPr>
              <a:t>Magnetic field, B = 10</a:t>
            </a:r>
            <a:r>
              <a:rPr lang="en-US" baseline="30000" dirty="0" smtClean="0">
                <a:solidFill>
                  <a:srgbClr val="7F7F7F"/>
                </a:solidFill>
              </a:rPr>
              <a:t>14</a:t>
            </a:r>
            <a:r>
              <a:rPr lang="en-US" dirty="0" smtClean="0">
                <a:solidFill>
                  <a:srgbClr val="7F7F7F"/>
                </a:solidFill>
              </a:rPr>
              <a:t> – 10</a:t>
            </a:r>
            <a:r>
              <a:rPr lang="en-US" baseline="30000" dirty="0" smtClean="0">
                <a:solidFill>
                  <a:srgbClr val="7F7F7F"/>
                </a:solidFill>
              </a:rPr>
              <a:t>15</a:t>
            </a:r>
            <a:r>
              <a:rPr lang="en-US" dirty="0" smtClean="0">
                <a:solidFill>
                  <a:srgbClr val="7F7F7F"/>
                </a:solidFill>
              </a:rPr>
              <a:t> G</a:t>
            </a:r>
          </a:p>
          <a:p>
            <a:r>
              <a:rPr lang="en-US" dirty="0" smtClean="0"/>
              <a:t>Variability: sub second to years</a:t>
            </a:r>
          </a:p>
          <a:p>
            <a:r>
              <a:rPr lang="en-US" dirty="0" smtClean="0"/>
              <a:t>Emission probably powered by decay of magnetic fields</a:t>
            </a:r>
          </a:p>
          <a:p>
            <a:r>
              <a:rPr lang="en-US" dirty="0" smtClean="0"/>
              <a:t>Sub-classes: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S</a:t>
            </a:r>
            <a:r>
              <a:rPr lang="en-US" dirty="0" smtClean="0"/>
              <a:t>oft </a:t>
            </a:r>
            <a:r>
              <a:rPr lang="en-US" dirty="0" smtClean="0">
                <a:solidFill>
                  <a:srgbClr val="FF6600"/>
                </a:solidFill>
              </a:rPr>
              <a:t>G</a:t>
            </a:r>
            <a:r>
              <a:rPr lang="en-US" dirty="0" smtClean="0"/>
              <a:t>amma </a:t>
            </a:r>
            <a:r>
              <a:rPr lang="en-US" dirty="0" smtClean="0">
                <a:solidFill>
                  <a:srgbClr val="FF6600"/>
                </a:solidFill>
              </a:rPr>
              <a:t>R</a:t>
            </a:r>
            <a:r>
              <a:rPr lang="en-US" dirty="0" smtClean="0"/>
              <a:t>epeaters: higher B, </a:t>
            </a:r>
            <a:br>
              <a:rPr lang="en-US" dirty="0" smtClean="0"/>
            </a:br>
            <a:r>
              <a:rPr lang="en-US" dirty="0" smtClean="0"/>
              <a:t>dramatic, frequent outbursts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A</a:t>
            </a:r>
            <a:r>
              <a:rPr lang="en-US" dirty="0" smtClean="0"/>
              <a:t>nomalous </a:t>
            </a:r>
            <a:r>
              <a:rPr lang="en-US" dirty="0" smtClean="0">
                <a:solidFill>
                  <a:srgbClr val="FF6600"/>
                </a:solidFill>
              </a:rPr>
              <a:t>X</a:t>
            </a:r>
            <a:r>
              <a:rPr lang="en-US" dirty="0" smtClean="0"/>
              <a:t>-ray </a:t>
            </a:r>
            <a:r>
              <a:rPr lang="en-US" dirty="0" smtClean="0">
                <a:solidFill>
                  <a:srgbClr val="FF6600"/>
                </a:solidFill>
              </a:rPr>
              <a:t>P</a:t>
            </a:r>
            <a:r>
              <a:rPr lang="en-US" dirty="0" smtClean="0"/>
              <a:t>ulsars: lower B, less active, occasional strong bursts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Varun Bhalerao (Caltech)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578-772E-7045-B452-6797E3475590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</a:t>
            </a:r>
            <a:endParaRPr lang="en-US" dirty="0"/>
          </a:p>
        </p:txBody>
      </p:sp>
      <p:pic>
        <p:nvPicPr>
          <p:cNvPr id="7" name="Content Placeholder 6" descr="magnetars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511431" y="1028700"/>
            <a:ext cx="5175099" cy="5218956"/>
          </a:xfrm>
          <a:solidFill>
            <a:srgbClr val="FFFFFF"/>
          </a:solidFill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Varun Bhalerao (Caltech)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578-772E-7045-B452-6797E347559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7800" y="1323977"/>
            <a:ext cx="29768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Traditionally, very soft X-ray sources</a:t>
            </a:r>
          </a:p>
        </p:txBody>
      </p:sp>
      <p:sp>
        <p:nvSpPr>
          <p:cNvPr id="8" name="Rectangle 7"/>
          <p:cNvSpPr/>
          <p:nvPr/>
        </p:nvSpPr>
        <p:spPr>
          <a:xfrm>
            <a:off x="5404104" y="1323977"/>
            <a:ext cx="3072384" cy="322888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7800" y="2688485"/>
            <a:ext cx="29768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Integral discovered hard component: making them one of the </a:t>
            </a:r>
            <a:r>
              <a:rPr lang="en-US" sz="2800" i="1" dirty="0" smtClean="0">
                <a:solidFill>
                  <a:schemeClr val="bg1"/>
                </a:solidFill>
              </a:rPr>
              <a:t>hardest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X-ray sources.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42751" y="6247656"/>
            <a:ext cx="1643779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r"/>
            <a:r>
              <a:rPr lang="en-US" dirty="0" err="1" smtClean="0">
                <a:solidFill>
                  <a:schemeClr val="bg1"/>
                </a:solidFill>
              </a:rPr>
              <a:t>Kuiper</a:t>
            </a:r>
            <a:r>
              <a:rPr lang="en-US" dirty="0" smtClean="0">
                <a:solidFill>
                  <a:schemeClr val="bg1"/>
                </a:solidFill>
              </a:rPr>
              <a:t> et al,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77800" y="1284666"/>
            <a:ext cx="4483100" cy="2579186"/>
          </a:xfrm>
        </p:spPr>
        <p:txBody>
          <a:bodyPr>
            <a:noAutofit/>
          </a:bodyPr>
          <a:lstStyle/>
          <a:p>
            <a:r>
              <a:rPr lang="en-US" dirty="0" smtClean="0"/>
              <a:t>3 source models</a:t>
            </a:r>
          </a:p>
          <a:p>
            <a:pPr lvl="1"/>
            <a:r>
              <a:rPr lang="en-US" dirty="0" smtClean="0"/>
              <a:t>Corona near surface</a:t>
            </a:r>
          </a:p>
          <a:p>
            <a:pPr lvl="1"/>
            <a:r>
              <a:rPr lang="en-US" dirty="0" smtClean="0"/>
              <a:t>Twisted magnetosphere</a:t>
            </a:r>
          </a:p>
          <a:p>
            <a:pPr lvl="1"/>
            <a:r>
              <a:rPr lang="en-US" dirty="0" smtClean="0"/>
              <a:t>Electron – positron pairs</a:t>
            </a:r>
          </a:p>
          <a:p>
            <a:r>
              <a:rPr lang="en-US" dirty="0" smtClean="0"/>
              <a:t>None match all data</a:t>
            </a:r>
          </a:p>
        </p:txBody>
      </p:sp>
      <p:pic>
        <p:nvPicPr>
          <p:cNvPr id="12" name="Content Placeholder 11" descr="magnetar-hardness-B.pdf"/>
          <p:cNvPicPr>
            <a:picLocks noGrp="1" noChangeAspect="1"/>
          </p:cNvPicPr>
          <p:nvPr>
            <p:ph sz="half" idx="2"/>
          </p:nvPr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660900" y="1498318"/>
            <a:ext cx="4318000" cy="4394764"/>
          </a:xfrm>
          <a:solidFill>
            <a:srgbClr val="FFFFFF"/>
          </a:solidFill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Varun Bhalerao (Caltech)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578-772E-7045-B452-6797E3475590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13" name="Picture 12" descr="magnetar-burs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77800" y="3682677"/>
            <a:ext cx="4318000" cy="22104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63086" y="5893082"/>
            <a:ext cx="2403114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r"/>
            <a:r>
              <a:rPr lang="en-US" dirty="0" err="1" smtClean="0">
                <a:solidFill>
                  <a:schemeClr val="bg1"/>
                </a:solidFill>
              </a:rPr>
              <a:t>Kaspi</a:t>
            </a:r>
            <a:r>
              <a:rPr lang="en-US" dirty="0" smtClean="0">
                <a:solidFill>
                  <a:schemeClr val="bg1"/>
                </a:solidFill>
              </a:rPr>
              <a:t> and </a:t>
            </a:r>
            <a:r>
              <a:rPr lang="en-US" dirty="0" err="1" smtClean="0">
                <a:solidFill>
                  <a:schemeClr val="bg1"/>
                </a:solidFill>
              </a:rPr>
              <a:t>Boydstun</a:t>
            </a:r>
            <a:r>
              <a:rPr lang="en-US" dirty="0" smtClean="0">
                <a:solidFill>
                  <a:schemeClr val="bg1"/>
                </a:solidFill>
              </a:rPr>
              <a:t>, 2006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04907" y="5893082"/>
            <a:ext cx="1690893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r"/>
            <a:r>
              <a:rPr lang="en-US" dirty="0" err="1" smtClean="0">
                <a:solidFill>
                  <a:schemeClr val="bg1"/>
                </a:solidFill>
              </a:rPr>
              <a:t>Gavriil</a:t>
            </a:r>
            <a:r>
              <a:rPr lang="en-US" dirty="0" smtClean="0">
                <a:solidFill>
                  <a:schemeClr val="bg1"/>
                </a:solidFill>
              </a:rPr>
              <a:t> et al.,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Varun Bhalerao (Caltech)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578-772E-7045-B452-6797E347559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7800" y="1133475"/>
            <a:ext cx="8788400" cy="774700"/>
          </a:xfrm>
        </p:spPr>
        <p:txBody>
          <a:bodyPr/>
          <a:lstStyle/>
          <a:p>
            <a:r>
              <a:rPr lang="en-US" dirty="0" smtClean="0"/>
              <a:t>Why hard X-rays?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7800" y="3041650"/>
            <a:ext cx="8788400" cy="774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Innovations in NuSTAR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7800" y="4949825"/>
            <a:ext cx="8788400" cy="774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Science goals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NuSTAR contribution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en-US" dirty="0" smtClean="0"/>
              <a:t>Study correlated variability</a:t>
            </a:r>
          </a:p>
          <a:p>
            <a:pPr lvl="1">
              <a:buClrTx/>
            </a:pPr>
            <a:r>
              <a:rPr lang="en-US" dirty="0" smtClean="0">
                <a:solidFill>
                  <a:srgbClr val="7F7F7F"/>
                </a:solidFill>
              </a:rPr>
              <a:t>Broad-band spectra to investigate if the soft and hard spectra vary the same way</a:t>
            </a:r>
          </a:p>
          <a:p>
            <a:pPr>
              <a:buClrTx/>
            </a:pPr>
            <a:r>
              <a:rPr lang="en-US" dirty="0" smtClean="0"/>
              <a:t>Measure precise spectra</a:t>
            </a:r>
          </a:p>
          <a:p>
            <a:pPr lvl="1">
              <a:buClrTx/>
            </a:pPr>
            <a:r>
              <a:rPr lang="en-US" dirty="0" smtClean="0">
                <a:solidFill>
                  <a:srgbClr val="7F7F7F"/>
                </a:solidFill>
              </a:rPr>
              <a:t>Detailed modeling, including spectral turnover</a:t>
            </a:r>
          </a:p>
          <a:p>
            <a:pPr lvl="1">
              <a:buClrTx/>
            </a:pPr>
            <a:r>
              <a:rPr lang="en-US" dirty="0" smtClean="0">
                <a:solidFill>
                  <a:srgbClr val="7F7F7F"/>
                </a:solidFill>
              </a:rPr>
              <a:t>First ever hard X-ray phase resolved spectroscopy</a:t>
            </a:r>
          </a:p>
          <a:p>
            <a:pPr>
              <a:buClrTx/>
            </a:pPr>
            <a:r>
              <a:rPr lang="en-US" dirty="0" smtClean="0"/>
              <a:t>Outburst observations</a:t>
            </a:r>
          </a:p>
          <a:p>
            <a:pPr lvl="1">
              <a:buClrTx/>
            </a:pPr>
            <a:r>
              <a:rPr lang="en-US" dirty="0" smtClean="0">
                <a:solidFill>
                  <a:srgbClr val="7F7F7F"/>
                </a:solidFill>
              </a:rPr>
              <a:t>Characterize variation of hard spectrum</a:t>
            </a:r>
          </a:p>
          <a:p>
            <a:pPr lvl="1">
              <a:buClrTx/>
            </a:pPr>
            <a:r>
              <a:rPr lang="en-US" dirty="0" smtClean="0">
                <a:solidFill>
                  <a:srgbClr val="7F7F7F"/>
                </a:solidFill>
              </a:rPr>
              <a:t>Infer source properties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Varun Bhalerao (Caltech)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578-772E-7045-B452-6797E3475590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U</a:t>
            </a:r>
            <a:r>
              <a:rPr lang="en-US" dirty="0" smtClean="0"/>
              <a:t>ltra-</a:t>
            </a:r>
            <a:r>
              <a:rPr lang="en-US" dirty="0" smtClean="0">
                <a:solidFill>
                  <a:srgbClr val="FF6600"/>
                </a:solidFill>
              </a:rPr>
              <a:t>L</a:t>
            </a:r>
            <a:r>
              <a:rPr lang="en-US" dirty="0" smtClean="0"/>
              <a:t>uminous </a:t>
            </a:r>
            <a:r>
              <a:rPr lang="en-US" dirty="0" smtClean="0">
                <a:solidFill>
                  <a:srgbClr val="FF6600"/>
                </a:solidFill>
              </a:rPr>
              <a:t>X</a:t>
            </a:r>
            <a:r>
              <a:rPr lang="en-US" dirty="0" smtClean="0"/>
              <a:t>-ray Sources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Science goals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Varun Bhalerao (Caltech)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578-772E-7045-B452-6797E3475590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U</a:t>
            </a:r>
            <a:r>
              <a:rPr lang="en-US" dirty="0" smtClean="0"/>
              <a:t>ltra-</a:t>
            </a:r>
            <a:r>
              <a:rPr lang="en-US" dirty="0" smtClean="0">
                <a:solidFill>
                  <a:srgbClr val="FF6600"/>
                </a:solidFill>
              </a:rPr>
              <a:t>L</a:t>
            </a:r>
            <a:r>
              <a:rPr lang="en-US" dirty="0" smtClean="0"/>
              <a:t>uminous </a:t>
            </a:r>
            <a:r>
              <a:rPr lang="en-US" dirty="0" smtClean="0">
                <a:solidFill>
                  <a:srgbClr val="FF6600"/>
                </a:solidFill>
              </a:rPr>
              <a:t>X</a:t>
            </a:r>
            <a:r>
              <a:rPr lang="en-US" dirty="0" smtClean="0"/>
              <a:t>-ray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Bright point sources in nearby galaxies</a:t>
            </a:r>
          </a:p>
          <a:p>
            <a:r>
              <a:rPr lang="en-US" dirty="0" smtClean="0"/>
              <a:t>Variability on day – month timescales:</a:t>
            </a:r>
          </a:p>
          <a:p>
            <a:pPr lvl="1">
              <a:buClrTx/>
            </a:pPr>
            <a:r>
              <a:rPr lang="en-US" dirty="0" smtClean="0">
                <a:solidFill>
                  <a:srgbClr val="7F7F7F"/>
                </a:solidFill>
              </a:rPr>
              <a:t>Accretion</a:t>
            </a:r>
          </a:p>
          <a:p>
            <a:r>
              <a:rPr lang="en-US" dirty="0" smtClean="0"/>
              <a:t>Flux: 10</a:t>
            </a:r>
            <a:r>
              <a:rPr lang="en-US" baseline="30000" dirty="0" smtClean="0"/>
              <a:t>39</a:t>
            </a:r>
            <a:r>
              <a:rPr lang="en-US" dirty="0" smtClean="0"/>
              <a:t> – 10</a:t>
            </a:r>
            <a:r>
              <a:rPr lang="en-US" baseline="30000" dirty="0" smtClean="0"/>
              <a:t>42</a:t>
            </a:r>
            <a:r>
              <a:rPr lang="en-US" dirty="0" smtClean="0"/>
              <a:t> erg s</a:t>
            </a:r>
            <a:r>
              <a:rPr lang="en-US" baseline="30000" dirty="0" smtClean="0"/>
              <a:t>-1</a:t>
            </a:r>
          </a:p>
          <a:p>
            <a:pPr lvl="1">
              <a:buClrTx/>
            </a:pPr>
            <a:r>
              <a:rPr lang="en-US" dirty="0" smtClean="0">
                <a:solidFill>
                  <a:srgbClr val="7F7F7F"/>
                </a:solidFill>
              </a:rPr>
              <a:t>Exceeds </a:t>
            </a:r>
            <a:r>
              <a:rPr lang="en-US" dirty="0" err="1" smtClean="0">
                <a:solidFill>
                  <a:srgbClr val="7F7F7F"/>
                </a:solidFill>
              </a:rPr>
              <a:t>L</a:t>
            </a:r>
            <a:r>
              <a:rPr lang="en-US" baseline="-25000" dirty="0" err="1" smtClean="0">
                <a:solidFill>
                  <a:srgbClr val="7F7F7F"/>
                </a:solidFill>
              </a:rPr>
              <a:t>Edd</a:t>
            </a:r>
            <a:r>
              <a:rPr lang="en-US" dirty="0" smtClean="0">
                <a:solidFill>
                  <a:srgbClr val="7F7F7F"/>
                </a:solidFill>
              </a:rPr>
              <a:t> for stellar mass black holes</a:t>
            </a:r>
          </a:p>
          <a:p>
            <a:endParaRPr lang="en-US" dirty="0" smtClean="0"/>
          </a:p>
          <a:p>
            <a:r>
              <a:rPr lang="en-US" dirty="0" smtClean="0"/>
              <a:t>Could these be Intermediate Mass Black Holes 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Varun Bhalerao (Caltech)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578-772E-7045-B452-6797E3475590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ULX Central Engine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Intermediate Mass Black Hole:</a:t>
            </a:r>
          </a:p>
          <a:p>
            <a:pPr lvl="1"/>
            <a:r>
              <a:rPr lang="en-US" dirty="0" smtClean="0"/>
              <a:t>Luminosity is sub-Eddington</a:t>
            </a:r>
          </a:p>
          <a:p>
            <a:endParaRPr lang="en-US" dirty="0" smtClean="0"/>
          </a:p>
          <a:p>
            <a:r>
              <a:rPr lang="en-US" dirty="0" smtClean="0"/>
              <a:t>Stellar Mass Black Hole:</a:t>
            </a:r>
          </a:p>
          <a:p>
            <a:pPr lvl="1"/>
            <a:r>
              <a:rPr lang="en-US" dirty="0" smtClean="0"/>
              <a:t>Strongly non-spherical accretion, such as funnel shaped disk</a:t>
            </a:r>
          </a:p>
          <a:p>
            <a:pPr lvl="1"/>
            <a:r>
              <a:rPr lang="en-US" dirty="0" smtClean="0"/>
              <a:t>Beamed emission from jet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Varun Bhalerao (Caltech)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578-772E-7045-B452-6797E3475590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ULX emission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Comptonization</a:t>
            </a:r>
            <a:r>
              <a:rPr lang="en-US" dirty="0" smtClean="0"/>
              <a:t> in corona</a:t>
            </a:r>
          </a:p>
          <a:p>
            <a:pPr lvl="1"/>
            <a:r>
              <a:rPr lang="en-US" dirty="0" smtClean="0"/>
              <a:t>Cutoff in Hard X-rays, depending on electron temperature</a:t>
            </a:r>
          </a:p>
          <a:p>
            <a:endParaRPr lang="en-US" dirty="0" smtClean="0"/>
          </a:p>
          <a:p>
            <a:r>
              <a:rPr lang="en-US" dirty="0" smtClean="0"/>
              <a:t>Disc reflection</a:t>
            </a:r>
          </a:p>
          <a:p>
            <a:pPr lvl="1"/>
            <a:r>
              <a:rPr lang="en-US" dirty="0" smtClean="0"/>
              <a:t>Power-law reflected by disc</a:t>
            </a:r>
          </a:p>
          <a:p>
            <a:pPr lvl="1"/>
            <a:r>
              <a:rPr lang="en-US" dirty="0" smtClean="0"/>
              <a:t>Produces bump at 10-30 keV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Varun Bhalerao (Caltech)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578-772E-7045-B452-6797E3475590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NuSTAR contributions</a:t>
            </a:r>
            <a:endParaRPr lang="en-US" dirty="0"/>
          </a:p>
        </p:txBody>
      </p:sp>
      <p:pic>
        <p:nvPicPr>
          <p:cNvPr id="11" name="Content Placeholder 10" descr="ulx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37706" y="1028700"/>
            <a:ext cx="6268589" cy="520659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Varun Bhalerao (Caltech)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578-772E-7045-B452-6797E3475590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840114" y="6235295"/>
            <a:ext cx="1866181" cy="369332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Walton et al.,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ULX </a:t>
            </a:r>
            <a:r>
              <a:rPr lang="en-US" dirty="0" smtClean="0">
                <a:solidFill>
                  <a:srgbClr val="FF6600"/>
                </a:solidFill>
              </a:rPr>
              <a:t>Q</a:t>
            </a:r>
            <a:r>
              <a:rPr lang="en-US" dirty="0" smtClean="0"/>
              <a:t>uasi </a:t>
            </a:r>
            <a:r>
              <a:rPr lang="en-US" dirty="0" smtClean="0">
                <a:solidFill>
                  <a:srgbClr val="FF6600"/>
                </a:solidFill>
              </a:rPr>
              <a:t>P</a:t>
            </a:r>
            <a:r>
              <a:rPr lang="en-US" dirty="0" smtClean="0"/>
              <a:t>eriodic </a:t>
            </a:r>
            <a:r>
              <a:rPr lang="en-US" dirty="0" smtClean="0">
                <a:solidFill>
                  <a:srgbClr val="FF6600"/>
                </a:solidFill>
              </a:rPr>
              <a:t>O</a:t>
            </a:r>
            <a:r>
              <a:rPr lang="en-US" dirty="0" smtClean="0"/>
              <a:t>scillations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types of </a:t>
            </a:r>
            <a:r>
              <a:rPr lang="en-US" dirty="0" err="1" smtClean="0"/>
              <a:t>QPOs</a:t>
            </a:r>
            <a:r>
              <a:rPr lang="en-US" dirty="0" smtClean="0"/>
              <a:t> seen in galactic BH binaries.</a:t>
            </a:r>
          </a:p>
          <a:p>
            <a:r>
              <a:rPr lang="en-US" dirty="0" smtClean="0"/>
              <a:t>Low frequency </a:t>
            </a:r>
            <a:r>
              <a:rPr lang="en-US" dirty="0" err="1" smtClean="0"/>
              <a:t>QPOs</a:t>
            </a:r>
            <a:r>
              <a:rPr lang="en-US" dirty="0" smtClean="0"/>
              <a:t>: &lt; 30 Hz</a:t>
            </a:r>
          </a:p>
          <a:p>
            <a:pPr lvl="1">
              <a:buClrTx/>
            </a:pPr>
            <a:r>
              <a:rPr lang="en-US" dirty="0" smtClean="0">
                <a:solidFill>
                  <a:srgbClr val="7F7F7F"/>
                </a:solidFill>
              </a:rPr>
              <a:t>Accretion in outer parts of disc</a:t>
            </a:r>
          </a:p>
          <a:p>
            <a:pPr lvl="1">
              <a:buClrTx/>
            </a:pPr>
            <a:r>
              <a:rPr lang="en-US" dirty="0" smtClean="0">
                <a:solidFill>
                  <a:srgbClr val="7F7F7F"/>
                </a:solidFill>
              </a:rPr>
              <a:t>Fractional contribution highest in Hard X-rays</a:t>
            </a:r>
          </a:p>
          <a:p>
            <a:pPr lvl="1">
              <a:buClrTx/>
            </a:pPr>
            <a:r>
              <a:rPr lang="en-US" dirty="0" smtClean="0">
                <a:solidFill>
                  <a:srgbClr val="7F7F7F"/>
                </a:solidFill>
              </a:rPr>
              <a:t>Nature of Hard X-ray emission</a:t>
            </a:r>
          </a:p>
          <a:p>
            <a:r>
              <a:rPr lang="en-US" dirty="0" smtClean="0"/>
              <a:t>High frequency </a:t>
            </a:r>
            <a:r>
              <a:rPr lang="en-US" dirty="0" err="1" smtClean="0"/>
              <a:t>QPOs</a:t>
            </a:r>
            <a:r>
              <a:rPr lang="en-US" dirty="0" smtClean="0"/>
              <a:t>: 40 – 450 Hz</a:t>
            </a:r>
          </a:p>
          <a:p>
            <a:pPr lvl="1">
              <a:buClrTx/>
            </a:pPr>
            <a:r>
              <a:rPr lang="en-US" dirty="0" smtClean="0">
                <a:solidFill>
                  <a:srgbClr val="7F7F7F"/>
                </a:solidFill>
              </a:rPr>
              <a:t>Frequency independent of spectral state of source</a:t>
            </a:r>
          </a:p>
          <a:p>
            <a:pPr lvl="1">
              <a:buClrTx/>
            </a:pPr>
            <a:r>
              <a:rPr lang="en-US" dirty="0" err="1" smtClean="0">
                <a:solidFill>
                  <a:srgbClr val="7F7F7F"/>
                </a:solidFill>
              </a:rPr>
              <a:t>Keplerian</a:t>
            </a:r>
            <a:r>
              <a:rPr lang="en-US" dirty="0" smtClean="0">
                <a:solidFill>
                  <a:srgbClr val="7F7F7F"/>
                </a:solidFill>
              </a:rPr>
              <a:t> frequency at Innermost Stable Circular Orbit</a:t>
            </a:r>
          </a:p>
          <a:p>
            <a:pPr lvl="1">
              <a:buClrTx/>
            </a:pPr>
            <a:r>
              <a:rPr lang="en-US" dirty="0" smtClean="0">
                <a:solidFill>
                  <a:srgbClr val="7F7F7F"/>
                </a:solidFill>
              </a:rPr>
              <a:t>Black Hole mass and spin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Varun Bhalerao (Caltech)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578-772E-7045-B452-6797E3475590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NuSTAR simulations for </a:t>
            </a:r>
            <a:r>
              <a:rPr lang="en-US" dirty="0" err="1" smtClean="0"/>
              <a:t>QPOs</a:t>
            </a:r>
            <a:endParaRPr lang="en-US" dirty="0"/>
          </a:p>
        </p:txBody>
      </p:sp>
      <p:pic>
        <p:nvPicPr>
          <p:cNvPr id="6" name="Content Placeholder 5" descr="M82X1QPO.pdf"/>
          <p:cNvPicPr>
            <a:picLocks noGrp="1" noChangeAspect="1"/>
          </p:cNvPicPr>
          <p:nvPr>
            <p:ph sz="half" idx="1"/>
          </p:nvPr>
        </p:nvPicPr>
        <mc:AlternateContent>
          <mc:Choice xmlns:ma="http://schemas.microsoft.com/office/mac/drawingml/2008/main" Requires="ma">
            <p:blipFill>
              <a:blip r:embed="rId3"/>
              <a:srcRect t="-11176" b="-11176"/>
              <a:stretch>
                <a:fillRect/>
              </a:stretch>
            </p:blipFill>
          </mc:Choice>
          <mc:Fallback>
            <p:blipFill>
              <a:blip r:embed="rId4"/>
              <a:srcRect t="-11176" b="-11176"/>
              <a:stretch>
                <a:fillRect/>
              </a:stretch>
            </p:blipFill>
          </mc:Fallback>
        </mc:AlternateContent>
        <p:spPr>
          <a:xfrm>
            <a:off x="4660900" y="1054100"/>
            <a:ext cx="4318000" cy="5283200"/>
          </a:xfrm>
          <a:solidFill>
            <a:srgbClr val="FFFFFF"/>
          </a:solidFill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77800" y="1054100"/>
            <a:ext cx="4318000" cy="52832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Detect </a:t>
            </a:r>
            <a:r>
              <a:rPr lang="en-US" dirty="0" err="1" smtClean="0"/>
              <a:t>QPOs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Amplitude – energy relations</a:t>
            </a:r>
          </a:p>
          <a:p>
            <a:endParaRPr lang="en-US" dirty="0" smtClean="0"/>
          </a:p>
          <a:p>
            <a:r>
              <a:rPr lang="en-US" dirty="0" smtClean="0"/>
              <a:t>Emission region and mechanism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Varun Bhalerao (Caltech)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578-772E-7045-B452-6797E3475590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99679" y="6247656"/>
            <a:ext cx="5679221" cy="369332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M82 X-1 simulation by </a:t>
            </a:r>
            <a:r>
              <a:rPr lang="en-US" dirty="0" err="1" smtClean="0">
                <a:solidFill>
                  <a:schemeClr val="bg1"/>
                </a:solidFill>
              </a:rPr>
              <a:t>Rana</a:t>
            </a:r>
            <a:r>
              <a:rPr lang="en-US" dirty="0" smtClean="0">
                <a:solidFill>
                  <a:schemeClr val="bg1"/>
                </a:solidFill>
              </a:rPr>
              <a:t> et al. (NuSTAR internal memo)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Galactic survey, </a:t>
            </a:r>
            <a:r>
              <a:rPr lang="en-US" dirty="0" err="1" smtClean="0"/>
              <a:t>SgrA</a:t>
            </a:r>
            <a:r>
              <a:rPr lang="en-US" dirty="0" smtClean="0"/>
              <a:t>* </a:t>
            </a:r>
          </a:p>
          <a:p>
            <a:r>
              <a:rPr lang="en-US" dirty="0" smtClean="0"/>
              <a:t>Supernova Remnants / Planetary Wind Nebulae</a:t>
            </a:r>
          </a:p>
          <a:p>
            <a:r>
              <a:rPr lang="en-US" dirty="0" smtClean="0"/>
              <a:t>Supernova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 smtClean="0"/>
              <a:t>ToO</a:t>
            </a:r>
            <a:endParaRPr lang="en-US" dirty="0" smtClean="0"/>
          </a:p>
          <a:p>
            <a:r>
              <a:rPr lang="en-US" dirty="0" smtClean="0"/>
              <a:t>Magnetars</a:t>
            </a:r>
          </a:p>
          <a:p>
            <a:r>
              <a:rPr lang="en-US" dirty="0" smtClean="0"/>
              <a:t>X-ray Binaries</a:t>
            </a:r>
          </a:p>
          <a:p>
            <a:r>
              <a:rPr lang="en-US" dirty="0" smtClean="0"/>
              <a:t>Pulsars</a:t>
            </a:r>
          </a:p>
          <a:p>
            <a:r>
              <a:rPr lang="en-US" dirty="0"/>
              <a:t>G</a:t>
            </a:r>
            <a:r>
              <a:rPr lang="en-US" dirty="0" smtClean="0"/>
              <a:t>amma</a:t>
            </a:r>
            <a:r>
              <a:rPr lang="en-US" dirty="0"/>
              <a:t>-ray binaries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Flaring </a:t>
            </a:r>
            <a:r>
              <a:rPr lang="en-US" dirty="0" err="1" smtClean="0"/>
              <a:t>protostars</a:t>
            </a:r>
            <a:endParaRPr lang="en-US" dirty="0" smtClean="0"/>
          </a:p>
          <a:p>
            <a:r>
              <a:rPr lang="en-US" dirty="0" smtClean="0"/>
              <a:t>Sun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Extragalactic surveys</a:t>
            </a:r>
          </a:p>
          <a:p>
            <a:r>
              <a:rPr lang="en-US" dirty="0" smtClean="0"/>
              <a:t>AGN physics</a:t>
            </a:r>
          </a:p>
          <a:p>
            <a:r>
              <a:rPr lang="en-US" dirty="0" smtClean="0"/>
              <a:t>Ultra-Luminous Infra-Red Galaxies (</a:t>
            </a:r>
            <a:r>
              <a:rPr lang="en-US" dirty="0" err="1" smtClean="0"/>
              <a:t>ULIRGs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Compton</a:t>
            </a:r>
            <a:r>
              <a:rPr lang="en-US" dirty="0"/>
              <a:t>-thick AGN</a:t>
            </a:r>
            <a:r>
              <a:rPr lang="en-US" dirty="0" smtClean="0"/>
              <a:t> </a:t>
            </a:r>
          </a:p>
          <a:p>
            <a:r>
              <a:rPr lang="en-US" dirty="0"/>
              <a:t>S</a:t>
            </a:r>
            <a:r>
              <a:rPr lang="en-US" dirty="0" smtClean="0"/>
              <a:t>tarburst </a:t>
            </a:r>
            <a:r>
              <a:rPr lang="en-US" dirty="0"/>
              <a:t>galaxies</a:t>
            </a:r>
            <a:r>
              <a:rPr lang="en-US" dirty="0" smtClean="0"/>
              <a:t> </a:t>
            </a:r>
          </a:p>
          <a:p>
            <a:r>
              <a:rPr lang="en-US" dirty="0"/>
              <a:t>G</a:t>
            </a:r>
            <a:r>
              <a:rPr lang="en-US" dirty="0" smtClean="0"/>
              <a:t>alaxy </a:t>
            </a:r>
            <a:r>
              <a:rPr lang="en-US" dirty="0"/>
              <a:t>clusters</a:t>
            </a:r>
            <a:r>
              <a:rPr lang="en-US" dirty="0" smtClean="0"/>
              <a:t> </a:t>
            </a:r>
          </a:p>
          <a:p>
            <a:r>
              <a:rPr lang="en-US" dirty="0" err="1"/>
              <a:t>B</a:t>
            </a:r>
            <a:r>
              <a:rPr lang="en-US" dirty="0" err="1" smtClean="0"/>
              <a:t>lazars</a:t>
            </a:r>
            <a:endParaRPr lang="en-US" dirty="0" smtClean="0"/>
          </a:p>
          <a:p>
            <a:r>
              <a:rPr lang="en-US" dirty="0"/>
              <a:t>R</a:t>
            </a:r>
            <a:r>
              <a:rPr lang="en-US" dirty="0" smtClean="0"/>
              <a:t>adio galaxies</a:t>
            </a:r>
          </a:p>
          <a:p>
            <a:r>
              <a:rPr lang="en-US" dirty="0" smtClean="0"/>
              <a:t>Ultra-Luminous X-ray Sources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Varun Bhalerao (Caltech)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578-772E-7045-B452-6797E3475590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Varun Bhalerao (Caltech)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578-772E-7045-B452-6797E3475590}" type="slidenum">
              <a:rPr lang="en-US" smtClean="0"/>
              <a:pPr/>
              <a:t>49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77800" y="1387520"/>
          <a:ext cx="4254017" cy="50291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7039"/>
                <a:gridCol w="2296978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sym typeface="Gill Sans" pitchFamily="-65" charset="0"/>
                        </a:rPr>
                        <a:t>Energy Range: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" pitchFamily="-65" charset="0"/>
                        <a:ea typeface="ヒラギノ角ゴ Pro W3" pitchFamily="-65" charset="-128"/>
                        <a:cs typeface="ヒラギノ角ゴ Pro W3" pitchFamily="-65" charset="-128"/>
                        <a:sym typeface="Gill Sans" pitchFamily="-65" charset="0"/>
                      </a:endParaRPr>
                    </a:p>
                  </a:txBody>
                  <a:tcPr marR="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sym typeface="Gill Sans" pitchFamily="-65" charset="0"/>
                        </a:rPr>
                        <a:t>6-79 keV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" pitchFamily="-65" charset="0"/>
                        <a:ea typeface="ヒラギノ角ゴ Pro W3" pitchFamily="-65" charset="-128"/>
                        <a:cs typeface="ヒラギノ角ゴ Pro W3" pitchFamily="-65" charset="-128"/>
                        <a:sym typeface="Gill Sans" pitchFamily="-65" charset="0"/>
                      </a:endParaRPr>
                    </a:p>
                  </a:txBody>
                  <a:tcPr marR="0" marT="50800" marB="50800" anchor="ctr" horzOverflow="overflow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sym typeface="Gill Sans" pitchFamily="-65" charset="0"/>
                        </a:rPr>
                        <a:t>Angular Resolution: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" pitchFamily="-65" charset="0"/>
                        <a:ea typeface="ヒラギノ角ゴ Pro W3" pitchFamily="-65" charset="-128"/>
                        <a:cs typeface="ヒラギノ角ゴ Pro W3" pitchFamily="-65" charset="-128"/>
                        <a:sym typeface="Gill Sans" pitchFamily="-65" charset="0"/>
                      </a:endParaRPr>
                    </a:p>
                  </a:txBody>
                  <a:tcPr marR="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sym typeface="Gill Sans" pitchFamily="-65" charset="0"/>
                        </a:rPr>
                        <a:t>9” (FWHM)</a:t>
                      </a:r>
                      <a:br>
                        <a:rPr kumimoji="0" lang="en-US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sym typeface="Gill Sans" pitchFamily="-65" charset="0"/>
                        </a:rPr>
                      </a:br>
                      <a:r>
                        <a:rPr kumimoji="0" lang="en-US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sym typeface="Gill Sans" pitchFamily="-65" charset="0"/>
                        </a:rPr>
                        <a:t>50” (</a:t>
                      </a: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sym typeface="Gill Sans" pitchFamily="-65" charset="0"/>
                        </a:rPr>
                        <a:t>HPD)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" pitchFamily="-65" charset="0"/>
                        <a:ea typeface="ヒラギノ角ゴ Pro W3" pitchFamily="-65" charset="-128"/>
                        <a:cs typeface="ヒラギノ角ゴ Pro W3" pitchFamily="-65" charset="-128"/>
                        <a:sym typeface="Gill Sans" pitchFamily="-65" charset="0"/>
                      </a:endParaRPr>
                    </a:p>
                  </a:txBody>
                  <a:tcPr marR="0" marT="50800" marB="50800" anchor="ctr" horzOverflow="overflow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-65" charset="0"/>
                          <a:ea typeface="ヒラギノ角ゴ Pro W3" pitchFamily="-65" charset="-128"/>
                          <a:cs typeface="ヒラギノ角ゴ Pro W3" pitchFamily="-65" charset="-128"/>
                          <a:sym typeface="Gill Sans" pitchFamily="-65" charset="0"/>
                        </a:rPr>
                        <a:t>Strong source position (&gt;10-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Lucida Grande"/>
                          <a:cs typeface="Lucida Grande"/>
                          <a:sym typeface="Gill Sans" pitchFamily="-65" charset="0"/>
                        </a:rPr>
                        <a:t>σ</a:t>
                      </a: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-65" charset="0"/>
                          <a:ea typeface="ヒラギノ角ゴ Pro W3" pitchFamily="-65" charset="-128"/>
                          <a:cs typeface="ヒラギノ角ゴ Pro W3" pitchFamily="-65" charset="-128"/>
                          <a:sym typeface="Gill Sans" pitchFamily="-65" charset="0"/>
                        </a:rPr>
                        <a:t>):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" pitchFamily="-65" charset="0"/>
                        <a:ea typeface="ヒラギノ角ゴ Pro W3" pitchFamily="-65" charset="-128"/>
                        <a:cs typeface="ヒラギノ角ゴ Pro W3" pitchFamily="-65" charset="-128"/>
                        <a:sym typeface="Gill Sans" pitchFamily="-65" charset="0"/>
                      </a:endParaRPr>
                    </a:p>
                  </a:txBody>
                  <a:tcPr marR="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-65" charset="0"/>
                          <a:ea typeface="ヒラギノ角ゴ Pro W3" pitchFamily="-65" charset="-128"/>
                          <a:cs typeface="ヒラギノ角ゴ Pro W3" pitchFamily="-65" charset="-128"/>
                          <a:sym typeface="Gill Sans" pitchFamily="-65" charset="0"/>
                        </a:rPr>
                        <a:t>1.5” (1-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Grande"/>
                          <a:ea typeface="Lucida Grande"/>
                          <a:cs typeface="Lucida Grande"/>
                          <a:sym typeface="Gill Sans" pitchFamily="-65" charset="0"/>
                        </a:rPr>
                        <a:t>σ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-65" charset="0"/>
                          <a:ea typeface="ヒラギノ角ゴ Pro W3" pitchFamily="-65" charset="-128"/>
                          <a:cs typeface="ヒラギノ角ゴ Pro W3" pitchFamily="-65" charset="-128"/>
                          <a:sym typeface="Gill Sans" pitchFamily="-65" charset="0"/>
                        </a:rPr>
                        <a:t>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" pitchFamily="-65" charset="0"/>
                        <a:ea typeface="ヒラギノ角ゴ Pro W3" pitchFamily="-65" charset="-128"/>
                        <a:cs typeface="ヒラギノ角ゴ Pro W3" pitchFamily="-65" charset="-128"/>
                        <a:sym typeface="Gill Sans" pitchFamily="-65" charset="0"/>
                      </a:endParaRPr>
                    </a:p>
                  </a:txBody>
                  <a:tcPr marR="0" marT="50800" marB="50800" anchor="ctr" horzOverflow="overflow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sym typeface="Gill Sans" pitchFamily="-65" charset="0"/>
                        </a:rPr>
                        <a:t>Field of  View: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" pitchFamily="-65" charset="0"/>
                        <a:ea typeface="ヒラギノ角ゴ Pro W3" pitchFamily="-65" charset="-128"/>
                        <a:cs typeface="ヒラギノ角ゴ Pro W3" pitchFamily="-65" charset="-128"/>
                        <a:sym typeface="Gill Sans" pitchFamily="-65" charset="0"/>
                      </a:endParaRPr>
                    </a:p>
                  </a:txBody>
                  <a:tcPr marR="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sym typeface="Gill Sans" pitchFamily="-65" charset="0"/>
                        </a:rPr>
                        <a:t>10’ @ 10 keV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sym typeface="Gill Sans" pitchFamily="-65" charset="0"/>
                        </a:rPr>
                        <a:t>6’ @ 68 keV</a:t>
                      </a:r>
                    </a:p>
                  </a:txBody>
                  <a:tcPr marR="0" marT="50800" marB="50800" anchor="ctr" horzOverflow="overflow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Sensitivity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ヒラギノ角ゴ ProN W3" charset="-128"/>
                        <a:cs typeface="ヒラギノ角ゴ ProN W3" charset="-128"/>
                        <a:sym typeface="Gill Sans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(6-10 keV)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(10-30 keV)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ヒラギノ角ゴ ProN W3" charset="-128"/>
                        <a:cs typeface="ヒラギノ角ゴ ProN W3" charset="-128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914400" algn="l"/>
                        </a:tabLst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(3σ, 1 Ms)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2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 10</a:t>
                      </a:r>
                      <a:r>
                        <a:rPr kumimoji="0" lang="en-US" sz="1800" b="0" i="0" u="none" strike="noStrike" cap="none" normalizeH="0" baseline="32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-15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 erg/cm</a:t>
                      </a:r>
                      <a:r>
                        <a:rPr kumimoji="0" lang="en-US" sz="1800" b="0" i="0" u="none" strike="noStrike" cap="none" normalizeH="0" baseline="32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/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1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 10</a:t>
                      </a:r>
                      <a:r>
                        <a:rPr kumimoji="0" lang="en-US" sz="1800" b="0" i="0" u="none" strike="noStrike" cap="none" normalizeH="0" baseline="32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-14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 erg/cm</a:t>
                      </a:r>
                      <a:r>
                        <a:rPr kumimoji="0" lang="en-US" sz="1800" b="0" i="0" u="none" strike="noStrike" cap="none" normalizeH="0" baseline="32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/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ヒラギノ角ゴ ProN W3" charset="-128"/>
                        <a:cs typeface="ヒラギノ角ゴ ProN W3" charset="-128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sym typeface="Gill Sans" pitchFamily="-65" charset="0"/>
                        </a:rPr>
                        <a:t>Spectral Resolution: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" pitchFamily="-65" charset="0"/>
                        <a:ea typeface="ヒラギノ角ゴ Pro W3" pitchFamily="-65" charset="-128"/>
                        <a:cs typeface="ヒラギノ角ゴ Pro W3" pitchFamily="-65" charset="-128"/>
                        <a:sym typeface="Gill Sans" pitchFamily="-65" charset="0"/>
                      </a:endParaRPr>
                    </a:p>
                  </a:txBody>
                  <a:tcPr marR="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sym typeface="Gill Sans" pitchFamily="-65" charset="0"/>
                        </a:rPr>
                        <a:t>0.6 </a:t>
                      </a: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sym typeface="Gill Sans" pitchFamily="-65" charset="0"/>
                        </a:rPr>
                        <a:t>keV at 60 keV</a:t>
                      </a:r>
                      <a:endParaRPr kumimoji="0" lang="en-US" sz="18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sym typeface="Gill Sans" pitchFamily="-65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sym typeface="Gill Sans" pitchFamily="-65" charset="0"/>
                        </a:rPr>
                        <a:t>0.4 keV </a:t>
                      </a: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sym typeface="Gill Sans" pitchFamily="-65" charset="0"/>
                        </a:rPr>
                        <a:t>at 6 keV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" pitchFamily="-65" charset="0"/>
                        <a:ea typeface="ヒラギノ角ゴ Pro W3" pitchFamily="-65" charset="-128"/>
                        <a:cs typeface="ヒラギノ角ゴ Pro W3" pitchFamily="-65" charset="-128"/>
                        <a:sym typeface="Gill Sans" pitchFamily="-65" charset="0"/>
                      </a:endParaRPr>
                    </a:p>
                  </a:txBody>
                  <a:tcPr marR="0" marT="50800" marB="50800" anchor="ctr" horzOverflow="overflow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-65" charset="0"/>
                          <a:ea typeface="ヒラギノ角ゴ Pro W3" pitchFamily="-65" charset="-128"/>
                          <a:cs typeface="ヒラギノ角ゴ Pro W3" pitchFamily="-65" charset="-128"/>
                          <a:sym typeface="Gill Sans" pitchFamily="-65" charset="0"/>
                        </a:rPr>
                        <a:t>Timing Resolution: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" pitchFamily="-65" charset="0"/>
                        <a:ea typeface="ヒラギノ角ゴ Pro W3" pitchFamily="-65" charset="-128"/>
                        <a:cs typeface="ヒラギノ角ゴ Pro W3" pitchFamily="-65" charset="-128"/>
                        <a:sym typeface="Gill Sans" pitchFamily="-65" charset="0"/>
                      </a:endParaRPr>
                    </a:p>
                  </a:txBody>
                  <a:tcPr marR="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-65" charset="0"/>
                          <a:ea typeface="ヒラギノ角ゴ Pro W3" pitchFamily="-65" charset="-128"/>
                          <a:cs typeface="ヒラギノ角ゴ Pro W3" pitchFamily="-65" charset="-128"/>
                          <a:sym typeface="Gill Sans" pitchFamily="-65" charset="0"/>
                        </a:rPr>
                        <a:t>100 microseconds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" pitchFamily="-65" charset="0"/>
                        <a:ea typeface="ヒラギノ角ゴ Pro W3" pitchFamily="-65" charset="-128"/>
                        <a:cs typeface="ヒラギノ角ゴ Pro W3" pitchFamily="-65" charset="-128"/>
                        <a:sym typeface="Gill Sans" pitchFamily="-65" charset="0"/>
                      </a:endParaRPr>
                    </a:p>
                  </a:txBody>
                  <a:tcPr marR="0" marT="50800" marB="50800" anchor="ctr" horzOverflow="overflow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sym typeface="Gill Sans" pitchFamily="-65" charset="0"/>
                        </a:rPr>
                        <a:t>ToO</a:t>
                      </a: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sym typeface="Gill Sans" pitchFamily="-65" charset="0"/>
                        </a:rPr>
                        <a:t> Response: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" pitchFamily="-65" charset="0"/>
                        <a:ea typeface="ヒラギノ角ゴ Pro W3" pitchFamily="-65" charset="-128"/>
                        <a:cs typeface="ヒラギノ角ゴ Pro W3" pitchFamily="-65" charset="-128"/>
                        <a:sym typeface="Gill Sans" pitchFamily="-65" charset="0"/>
                      </a:endParaRPr>
                    </a:p>
                  </a:txBody>
                  <a:tcPr marR="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sym typeface="Gill Sans" pitchFamily="-65" charset="0"/>
                        </a:rPr>
                        <a:t>&lt;24 </a:t>
                      </a: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sym typeface="Gill Sans" pitchFamily="-65" charset="0"/>
                        </a:rPr>
                        <a:t>hr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" pitchFamily="-65" charset="0"/>
                        <a:ea typeface="ヒラギノ角ゴ Pro W3" pitchFamily="-65" charset="-128"/>
                        <a:cs typeface="ヒラギノ角ゴ Pro W3" pitchFamily="-65" charset="-128"/>
                        <a:sym typeface="Gill Sans" pitchFamily="-65" charset="0"/>
                      </a:endParaRPr>
                    </a:p>
                  </a:txBody>
                  <a:tcPr marR="0" marT="50800" marB="50800" anchor="ctr" horzOverflow="overflow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sym typeface="Gill Sans" pitchFamily="-65" charset="0"/>
                        </a:rPr>
                        <a:t>Launch Date: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" pitchFamily="-65" charset="0"/>
                        <a:ea typeface="ヒラギノ角ゴ Pro W3" pitchFamily="-65" charset="-128"/>
                        <a:cs typeface="ヒラギノ角ゴ Pro W3" pitchFamily="-65" charset="-128"/>
                        <a:sym typeface="Gill Sans" pitchFamily="-65" charset="0"/>
                      </a:endParaRPr>
                    </a:p>
                  </a:txBody>
                  <a:tcPr marR="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sym typeface="Gill Sans" pitchFamily="-65" charset="0"/>
                        </a:rPr>
                        <a:t>February 2012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" pitchFamily="-65" charset="0"/>
                        <a:ea typeface="ヒラギノ角ゴ Pro W3" pitchFamily="-65" charset="-128"/>
                        <a:cs typeface="ヒラギノ角ゴ Pro W3" pitchFamily="-65" charset="-128"/>
                        <a:sym typeface="Gill Sans" pitchFamily="-65" charset="0"/>
                      </a:endParaRPr>
                    </a:p>
                  </a:txBody>
                  <a:tcPr marR="0" marT="50800" marB="50800" anchor="ctr" horzOverflow="overflow">
                    <a:noFill/>
                  </a:tcPr>
                </a:tc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282804" y="-182140"/>
            <a:ext cx="8837620" cy="1569660"/>
            <a:chOff x="282804" y="-182140"/>
            <a:chExt cx="8837620" cy="1569660"/>
          </a:xfrm>
        </p:grpSpPr>
        <p:sp>
          <p:nvSpPr>
            <p:cNvPr id="9" name="TextBox 8"/>
            <p:cNvSpPr txBox="1"/>
            <p:nvPr/>
          </p:nvSpPr>
          <p:spPr>
            <a:xfrm>
              <a:off x="282804" y="-182140"/>
              <a:ext cx="4067941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600" dirty="0" smtClean="0">
                  <a:solidFill>
                    <a:srgbClr val="78B4F6"/>
                  </a:solidFill>
                  <a:latin typeface="+mj-lt"/>
                </a:rPr>
                <a:t>NuSTAR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31817" y="157131"/>
              <a:ext cx="468860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>
                      <a:lumMod val="65000"/>
                    </a:schemeClr>
                  </a:solidFill>
                </a:rPr>
                <a:t>Bringing the high energy universe in focus</a:t>
              </a:r>
            </a:p>
          </p:txBody>
        </p:sp>
      </p:grpSp>
      <p:pic>
        <p:nvPicPr>
          <p:cNvPr id="11" name="Content Placeholder 7" descr="integralmap.png"/>
          <p:cNvPicPr>
            <a:picLocks noChangeAspect="1"/>
          </p:cNvPicPr>
          <p:nvPr/>
        </p:nvPicPr>
        <p:blipFill>
          <a:blip r:embed="rId2"/>
          <a:srcRect t="-6715" b="-6715"/>
          <a:stretch>
            <a:fillRect/>
          </a:stretch>
        </p:blipFill>
        <p:spPr>
          <a:xfrm>
            <a:off x="4659312" y="1234349"/>
            <a:ext cx="4319588" cy="4541838"/>
          </a:xfrm>
          <a:prstGeom prst="rect">
            <a:avLst/>
          </a:prstGeom>
        </p:spPr>
      </p:pic>
      <p:pic>
        <p:nvPicPr>
          <p:cNvPr id="12" name="Content Placeholder 8" descr="nustarsim.png"/>
          <p:cNvPicPr>
            <a:picLocks noChangeAspect="1"/>
          </p:cNvPicPr>
          <p:nvPr/>
        </p:nvPicPr>
        <p:blipFill>
          <a:blip r:embed="rId3"/>
          <a:srcRect t="-3934" b="-3934"/>
          <a:stretch>
            <a:fillRect/>
          </a:stretch>
        </p:blipFill>
        <p:spPr>
          <a:xfrm>
            <a:off x="4645025" y="1234349"/>
            <a:ext cx="4321175" cy="454183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07608" y="5893499"/>
            <a:ext cx="3691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78B4F6"/>
                </a:solidFill>
              </a:rPr>
              <a:t>www.nustar.caltech.edu</a:t>
            </a:r>
            <a:endParaRPr lang="en-US" sz="2800" dirty="0" smtClean="0">
              <a:solidFill>
                <a:srgbClr val="78B4F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X-rays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Varun Bhalerao (Caltech)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578-772E-7045-B452-6797E347559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 descr="unit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11086"/>
              <a:stretch>
                <a:fillRect/>
              </a:stretch>
            </p:blipFill>
          </mc:Choice>
          <mc:Fallback>
            <p:blipFill>
              <a:blip r:embed="rId4"/>
              <a:srcRect l="11086"/>
              <a:stretch>
                <a:fillRect/>
              </a:stretch>
            </p:blipFill>
          </mc:Fallback>
        </mc:AlternateContent>
        <p:spPr>
          <a:xfrm rot="16200000">
            <a:off x="1753757" y="-385364"/>
            <a:ext cx="5636487" cy="820371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Box 7"/>
          <p:cNvSpPr txBox="1"/>
          <p:nvPr/>
        </p:nvSpPr>
        <p:spPr>
          <a:xfrm>
            <a:off x="763642" y="2681238"/>
            <a:ext cx="1520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Temperature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89314" y="3638567"/>
            <a:ext cx="894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Energy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9603" y="4537741"/>
            <a:ext cx="1274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Frequency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2077" y="5483439"/>
            <a:ext cx="1422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Wavelength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40603" y="2681238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0603" y="3638567"/>
            <a:ext cx="466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eV</a:t>
            </a:r>
            <a:endParaRPr lang="en-US" sz="20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7640603" y="4537741"/>
            <a:ext cx="445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Hz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40603" y="5483439"/>
            <a:ext cx="4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cm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6688699" y="1790829"/>
            <a:ext cx="827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GMRT</a:t>
            </a:r>
          </a:p>
        </p:txBody>
      </p:sp>
      <p:sp>
        <p:nvSpPr>
          <p:cNvPr id="17" name="TextBox 16"/>
          <p:cNvSpPr txBox="1"/>
          <p:nvPr/>
        </p:nvSpPr>
        <p:spPr>
          <a:xfrm rot="16200000">
            <a:off x="4452193" y="1790829"/>
            <a:ext cx="6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Keck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2094601" y="1790829"/>
            <a:ext cx="779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Fermi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634492" y="2600177"/>
            <a:ext cx="137160" cy="36576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013041" y="869250"/>
            <a:ext cx="10019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Gamma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rays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11567" y="869250"/>
            <a:ext cx="9201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Optical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IR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92695" y="1015843"/>
            <a:ext cx="775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Radio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771652" y="2600177"/>
            <a:ext cx="182880" cy="3657600"/>
          </a:xfrm>
          <a:prstGeom prst="rect">
            <a:avLst/>
          </a:prstGeom>
          <a:solidFill>
            <a:srgbClr val="FF66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902390" y="2600177"/>
            <a:ext cx="665953" cy="3657600"/>
          </a:xfrm>
          <a:prstGeom prst="rect">
            <a:avLst/>
          </a:prstGeom>
          <a:gradFill flip="none" rotWithShape="1">
            <a:gsLst>
              <a:gs pos="53000">
                <a:srgbClr val="0000FF">
                  <a:alpha val="50000"/>
                </a:srgbClr>
              </a:gs>
              <a:gs pos="100000">
                <a:srgbClr val="FFFFFF">
                  <a:alpha val="50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253190" y="2600177"/>
            <a:ext cx="576072" cy="3657600"/>
          </a:xfrm>
          <a:prstGeom prst="rect">
            <a:avLst/>
          </a:prstGeom>
          <a:gradFill flip="none" rotWithShape="1">
            <a:gsLst>
              <a:gs pos="44000">
                <a:srgbClr val="7C00AC">
                  <a:alpha val="50000"/>
                </a:srgbClr>
              </a:gs>
              <a:gs pos="100000">
                <a:srgbClr val="FFFFFF">
                  <a:alpha val="50000"/>
                </a:srgb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113540" y="1015843"/>
            <a:ext cx="802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X-rays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920404" y="2600177"/>
            <a:ext cx="1188720" cy="3657600"/>
          </a:xfrm>
          <a:prstGeom prst="rect">
            <a:avLst/>
          </a:prstGeom>
          <a:solidFill>
            <a:schemeClr val="bg2">
              <a:lumMod val="5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2947151" y="1359942"/>
            <a:ext cx="651589" cy="4897835"/>
            <a:chOff x="2947151" y="1359942"/>
            <a:chExt cx="651589" cy="4897835"/>
          </a:xfrm>
        </p:grpSpPr>
        <p:sp>
          <p:nvSpPr>
            <p:cNvPr id="26" name="Rectangle 25"/>
            <p:cNvSpPr/>
            <p:nvPr/>
          </p:nvSpPr>
          <p:spPr>
            <a:xfrm>
              <a:off x="3014988" y="2600177"/>
              <a:ext cx="551563" cy="3657600"/>
            </a:xfrm>
            <a:prstGeom prst="rect">
              <a:avLst/>
            </a:prstGeom>
            <a:solidFill>
              <a:srgbClr val="008000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2650365" y="1790829"/>
              <a:ext cx="993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00FF"/>
                  </a:solidFill>
                </a:rPr>
                <a:t>NuSTAR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2767743" y="1790829"/>
              <a:ext cx="12618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00FF"/>
                  </a:solidFill>
                </a:rPr>
                <a:t>6 – 80 keV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ehicl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11526">
            <a:off x="-266227" y="-9378"/>
            <a:ext cx="9144000" cy="33453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669" y="3971932"/>
            <a:ext cx="7880662" cy="1470025"/>
          </a:xfrm>
        </p:spPr>
        <p:txBody>
          <a:bodyPr>
            <a:normAutofit/>
          </a:bodyPr>
          <a:lstStyle/>
          <a:p>
            <a:pPr algn="r"/>
            <a:r>
              <a:rPr lang="en-US" sz="3600" spc="-100" dirty="0" smtClean="0"/>
              <a:t>The Nuclear Spectroscopic Telescope Array</a:t>
            </a:r>
            <a:endParaRPr lang="en-US" sz="3600" spc="-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669" y="5441957"/>
            <a:ext cx="7880662" cy="690378"/>
          </a:xfrm>
        </p:spPr>
        <p:txBody>
          <a:bodyPr anchor="ctr" anchorCtr="0"/>
          <a:lstStyle/>
          <a:p>
            <a:r>
              <a:rPr lang="en-US" dirty="0" smtClean="0">
                <a:solidFill>
                  <a:schemeClr val="bg1"/>
                </a:solidFill>
              </a:rPr>
              <a:t>Varun Bhalerao </a:t>
            </a:r>
            <a:r>
              <a:rPr lang="en-US" sz="1800" dirty="0" smtClean="0">
                <a:solidFill>
                  <a:schemeClr val="bg1"/>
                </a:solidFill>
              </a:rPr>
              <a:t>on behalf of the </a:t>
            </a:r>
            <a:r>
              <a:rPr lang="en-US" dirty="0" smtClean="0">
                <a:solidFill>
                  <a:schemeClr val="bg1"/>
                </a:solidFill>
              </a:rPr>
              <a:t>NuSTAR team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67997" y="2756034"/>
            <a:ext cx="374433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800" dirty="0" smtClean="0">
                <a:solidFill>
                  <a:srgbClr val="78B4F6"/>
                </a:solidFill>
                <a:latin typeface="+mj-lt"/>
              </a:rPr>
              <a:t>NuSTAR</a:t>
            </a:r>
            <a:endParaRPr lang="en-US" sz="8800" dirty="0">
              <a:solidFill>
                <a:srgbClr val="78B4F6"/>
              </a:solidFill>
              <a:latin typeface="+mj-lt"/>
            </a:endParaRPr>
          </a:p>
        </p:txBody>
      </p:sp>
      <p:pic>
        <p:nvPicPr>
          <p:cNvPr id="10" name="Picture 9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631" y="271005"/>
            <a:ext cx="1196123" cy="1193800"/>
          </a:xfrm>
          <a:prstGeom prst="rect">
            <a:avLst/>
          </a:prstGeom>
        </p:spPr>
      </p:pic>
      <p:pic>
        <p:nvPicPr>
          <p:cNvPr id="12" name="Picture 11" descr="nasa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277" y="220714"/>
            <a:ext cx="1586354" cy="1294383"/>
          </a:xfrm>
          <a:prstGeom prst="rect">
            <a:avLst/>
          </a:prstGeom>
        </p:spPr>
      </p:pic>
      <p:pic>
        <p:nvPicPr>
          <p:cNvPr id="13" name="Picture 12" descr="jp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2019" y="589772"/>
            <a:ext cx="1635594" cy="556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7800" y="854469"/>
            <a:ext cx="8788400" cy="5295900"/>
          </a:xfrm>
        </p:spPr>
        <p:txBody>
          <a:bodyPr>
            <a:noAutofit/>
          </a:bodyPr>
          <a:lstStyle/>
          <a:p>
            <a:r>
              <a:rPr lang="en-US" dirty="0" smtClean="0"/>
              <a:t>Magnetic Cataclysmic Variables</a:t>
            </a:r>
          </a:p>
          <a:p>
            <a:r>
              <a:rPr lang="en-US" dirty="0" smtClean="0"/>
              <a:t>Massive stars: single, binaries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H</a:t>
            </a:r>
            <a:r>
              <a:rPr lang="en-US" dirty="0" smtClean="0"/>
              <a:t>igh </a:t>
            </a:r>
            <a:r>
              <a:rPr lang="en-US" dirty="0" smtClean="0">
                <a:solidFill>
                  <a:srgbClr val="FF6600"/>
                </a:solidFill>
              </a:rPr>
              <a:t>M</a:t>
            </a:r>
            <a:r>
              <a:rPr lang="en-US" dirty="0" smtClean="0"/>
              <a:t>ass </a:t>
            </a:r>
            <a:r>
              <a:rPr lang="en-US" dirty="0" smtClean="0">
                <a:solidFill>
                  <a:srgbClr val="FF6600"/>
                </a:solidFill>
              </a:rPr>
              <a:t>X</a:t>
            </a:r>
            <a:r>
              <a:rPr lang="en-US" dirty="0" smtClean="0"/>
              <a:t>-ray </a:t>
            </a:r>
            <a:r>
              <a:rPr lang="en-US" dirty="0" smtClean="0">
                <a:solidFill>
                  <a:srgbClr val="FF6600"/>
                </a:solidFill>
              </a:rPr>
              <a:t>B</a:t>
            </a:r>
            <a:r>
              <a:rPr lang="en-US" dirty="0" smtClean="0"/>
              <a:t>inaries</a:t>
            </a:r>
          </a:p>
          <a:p>
            <a:pPr lvl="1">
              <a:buClrTx/>
            </a:pPr>
            <a:r>
              <a:rPr lang="en-US" dirty="0" smtClean="0">
                <a:solidFill>
                  <a:srgbClr val="A6A6A6"/>
                </a:solidFill>
              </a:rPr>
              <a:t>Neutron stars: Exponential cutoff at 10 – 15 keV</a:t>
            </a:r>
          </a:p>
          <a:p>
            <a:pPr lvl="1">
              <a:buClrTx/>
            </a:pPr>
            <a:r>
              <a:rPr lang="en-US" dirty="0" smtClean="0">
                <a:solidFill>
                  <a:srgbClr val="A6A6A6"/>
                </a:solidFill>
              </a:rPr>
              <a:t>Black Holes: power law extending through 80 keV</a:t>
            </a:r>
          </a:p>
          <a:p>
            <a:r>
              <a:rPr lang="en-US" dirty="0" smtClean="0"/>
              <a:t>Low Mass X-ray Binaries</a:t>
            </a:r>
          </a:p>
          <a:p>
            <a:r>
              <a:rPr lang="en-US" dirty="0" smtClean="0"/>
              <a:t>Reflection nebulae</a:t>
            </a:r>
          </a:p>
          <a:p>
            <a:pPr lvl="1">
              <a:buClrTx/>
            </a:pPr>
            <a:r>
              <a:rPr lang="en-US" dirty="0" smtClean="0">
                <a:solidFill>
                  <a:srgbClr val="A6A6A6"/>
                </a:solidFill>
              </a:rPr>
              <a:t>Seen in Fe Kα in soft X-rays</a:t>
            </a:r>
          </a:p>
          <a:p>
            <a:r>
              <a:rPr lang="en-US" dirty="0" smtClean="0"/>
              <a:t>Diffuse emission from inverse Compton scattering from cosmic ray electrons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Varun Bhalerao (Caltech)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578-772E-7045-B452-6797E3475590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X-rays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Varun Bhalerao (Caltech)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578-772E-7045-B452-6797E347559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998897" y="1028700"/>
            <a:ext cx="5146206" cy="637344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Highly penetrating radiation</a:t>
            </a:r>
          </a:p>
        </p:txBody>
      </p:sp>
      <p:pic>
        <p:nvPicPr>
          <p:cNvPr id="9" name="Picture 8" descr="AirportSecurity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05" y="2177406"/>
            <a:ext cx="3892936" cy="3431062"/>
          </a:xfrm>
          <a:prstGeom prst="rect">
            <a:avLst/>
          </a:prstGeom>
        </p:spPr>
      </p:pic>
      <p:pic>
        <p:nvPicPr>
          <p:cNvPr id="10" name="Picture 9" descr="1123x-ra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7158" y="2177405"/>
            <a:ext cx="2298812" cy="3431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X-rays: Penetration</a:t>
            </a:r>
            <a:endParaRPr lang="en-US" dirty="0"/>
          </a:p>
        </p:txBody>
      </p:sp>
      <p:pic>
        <p:nvPicPr>
          <p:cNvPr id="6" name="Content Placeholder 5" descr="comptonthick.jpg"/>
          <p:cNvPicPr>
            <a:picLocks noGrp="1" noChangeAspect="1"/>
          </p:cNvPicPr>
          <p:nvPr>
            <p:ph idx="1"/>
          </p:nvPr>
        </p:nvPicPr>
        <p:blipFill>
          <a:blip r:embed="rId3"/>
          <a:srcRect l="-32974" r="-32974"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Varun Bhalerao (Caltech)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578-772E-7045-B452-6797E347559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77840" y="1323977"/>
            <a:ext cx="2013234" cy="4444781"/>
          </a:xfrm>
          <a:prstGeom prst="rect">
            <a:avLst/>
          </a:prstGeom>
          <a:solidFill>
            <a:srgbClr val="008000">
              <a:alpha val="3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X-rays: Non-thermal emission</a:t>
            </a:r>
            <a:endParaRPr lang="en-US" dirty="0"/>
          </a:p>
        </p:txBody>
      </p:sp>
      <p:pic>
        <p:nvPicPr>
          <p:cNvPr id="17" name="Content Placeholder 16" descr="galclust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7850" y="1154684"/>
            <a:ext cx="6924906" cy="5169915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Varun Bhalerao (Caltech)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578-772E-7045-B452-6797E3475590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679580" y="1138189"/>
            <a:ext cx="6194420" cy="4538054"/>
            <a:chOff x="1679580" y="1138189"/>
            <a:chExt cx="6194420" cy="4538054"/>
          </a:xfrm>
        </p:grpSpPr>
        <p:sp>
          <p:nvSpPr>
            <p:cNvPr id="15" name="Content Placeholder 13"/>
            <p:cNvSpPr txBox="1">
              <a:spLocks/>
            </p:cNvSpPr>
            <p:nvPr/>
          </p:nvSpPr>
          <p:spPr>
            <a:xfrm>
              <a:off x="3671861" y="1138189"/>
              <a:ext cx="4202139" cy="4538054"/>
            </a:xfrm>
            <a:prstGeom prst="rect">
              <a:avLst/>
            </a:prstGeom>
            <a:gradFill flip="none" rotWithShape="1">
              <a:gsLst>
                <a:gs pos="0">
                  <a:srgbClr val="05080E"/>
                </a:gs>
                <a:gs pos="100000">
                  <a:srgbClr val="19283F"/>
                </a:gs>
              </a:gsLst>
              <a:lin ang="5400000" scaled="0"/>
              <a:tileRect/>
            </a:gradFill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Blackbody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spectra for few million Kelvin temperatures </a:t>
              </a:r>
              <a:r>
                <a:rPr lang="en-US" sz="3200" dirty="0" smtClean="0">
                  <a:solidFill>
                    <a:schemeClr val="bg1"/>
                  </a:solidFill>
                </a:rPr>
                <a:t>peak at few keV</a:t>
              </a:r>
            </a:p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lang="en-US" sz="3200" dirty="0" smtClean="0">
                  <a:solidFill>
                    <a:schemeClr val="bg1"/>
                  </a:solidFill>
                </a:rPr>
                <a:t>In soft X-rays, thermal emission dominates over non-thermal emission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79580" y="2061936"/>
              <a:ext cx="10480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8000"/>
                  </a:solidFill>
                </a:rPr>
                <a:t>Thermal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79580" y="3134149"/>
              <a:ext cx="15230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Non-thermal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226815" y="6247656"/>
            <a:ext cx="6647185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Galaxy cluster A2256 simulation by </a:t>
            </a:r>
            <a:r>
              <a:rPr lang="en-US" dirty="0" err="1" smtClean="0">
                <a:solidFill>
                  <a:schemeClr val="bg1"/>
                </a:solidFill>
              </a:rPr>
              <a:t>Molendi</a:t>
            </a:r>
            <a:r>
              <a:rPr lang="en-US" dirty="0" smtClean="0">
                <a:solidFill>
                  <a:schemeClr val="bg1"/>
                </a:solidFill>
              </a:rPr>
              <a:t> (NuSTAR internal memo)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Varun Bhalerao (Caltech)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BF578-772E-7045-B452-6797E347559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7800" y="1133475"/>
            <a:ext cx="8788400" cy="774700"/>
          </a:xfrm>
        </p:spPr>
        <p:txBody>
          <a:bodyPr/>
          <a:lstStyle/>
          <a:p>
            <a:r>
              <a:rPr lang="en-US" dirty="0" smtClean="0">
                <a:solidFill>
                  <a:srgbClr val="7F7F7F"/>
                </a:solidFill>
              </a:rPr>
              <a:t>Why hard X-rays?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7800" y="3041650"/>
            <a:ext cx="8788400" cy="774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78B4F6"/>
                </a:solidFill>
                <a:latin typeface="+mj-lt"/>
                <a:ea typeface="+mj-ea"/>
                <a:cs typeface="+mj-cs"/>
              </a:rPr>
              <a:t>Innovations in NuSTAR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78B4F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7800" y="4949825"/>
            <a:ext cx="8788400" cy="774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Science goals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28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9158</TotalTime>
  <Words>2984</Words>
  <Application>Microsoft Macintosh PowerPoint</Application>
  <PresentationFormat>On-screen Show (4:3)</PresentationFormat>
  <Paragraphs>472</Paragraphs>
  <Slides>51</Slides>
  <Notes>25</Notes>
  <HiddenSlides>0</HiddenSlides>
  <MMClips>1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Office Theme</vt:lpstr>
      <vt:lpstr>???</vt:lpstr>
      <vt:lpstr>The Nuclear Spectroscopic Telescope Array</vt:lpstr>
      <vt:lpstr>What is NuSTAR?</vt:lpstr>
      <vt:lpstr>Why hard X-rays?</vt:lpstr>
      <vt:lpstr>Why hard X-rays?</vt:lpstr>
      <vt:lpstr>Hard X-rays</vt:lpstr>
      <vt:lpstr>Hard X-rays</vt:lpstr>
      <vt:lpstr>Hard X-rays: Penetration</vt:lpstr>
      <vt:lpstr>Hard X-rays: Non-thermal emission</vt:lpstr>
      <vt:lpstr>Why hard X-rays?</vt:lpstr>
      <vt:lpstr>INTEGRAL</vt:lpstr>
      <vt:lpstr>Focusing X-rays</vt:lpstr>
      <vt:lpstr>Focusing Hard X-rays</vt:lpstr>
      <vt:lpstr>NuSTAR optics</vt:lpstr>
      <vt:lpstr>Long focal length </vt:lpstr>
      <vt:lpstr>The NuSTAR mast</vt:lpstr>
      <vt:lpstr>CdZnTe detectors</vt:lpstr>
      <vt:lpstr>NuSTAR CZT Detectors</vt:lpstr>
      <vt:lpstr>Old: NaI spectra</vt:lpstr>
      <vt:lpstr>NuSTAR CdZnTe spectra</vt:lpstr>
      <vt:lpstr>Slide 20</vt:lpstr>
      <vt:lpstr>Instrument Specs</vt:lpstr>
      <vt:lpstr>Comparisons: Extragalactic</vt:lpstr>
      <vt:lpstr>Why hard X-rays?</vt:lpstr>
      <vt:lpstr>Science</vt:lpstr>
      <vt:lpstr>Science</vt:lpstr>
      <vt:lpstr>Galactic Plane Survey, Sgr A*</vt:lpstr>
      <vt:lpstr>Aims</vt:lpstr>
      <vt:lpstr>Galactic center simulation</vt:lpstr>
      <vt:lpstr>Populations</vt:lpstr>
      <vt:lpstr>Sgr A*</vt:lpstr>
      <vt:lpstr>X-Ray Binaries</vt:lpstr>
      <vt:lpstr>INTEGRAL: Highly absorbed HMXBs</vt:lpstr>
      <vt:lpstr>Cyclotron lines</vt:lpstr>
      <vt:lpstr>Low Mass X-Ray Binaries</vt:lpstr>
      <vt:lpstr>Absorption edges in Type-1 bursts</vt:lpstr>
      <vt:lpstr>Magnetars</vt:lpstr>
      <vt:lpstr>Magnetars at a glance</vt:lpstr>
      <vt:lpstr>Spectra</vt:lpstr>
      <vt:lpstr>Models</vt:lpstr>
      <vt:lpstr>NuSTAR contribution</vt:lpstr>
      <vt:lpstr>Ultra-Luminous X-ray Sources</vt:lpstr>
      <vt:lpstr>Ultra-Luminous X-ray Sources</vt:lpstr>
      <vt:lpstr>ULX Central Engine</vt:lpstr>
      <vt:lpstr>ULX emission mechanisms</vt:lpstr>
      <vt:lpstr>NuSTAR contributions</vt:lpstr>
      <vt:lpstr>ULX Quasi Periodic Oscillations</vt:lpstr>
      <vt:lpstr>NuSTAR simulations for QPOs</vt:lpstr>
      <vt:lpstr>Science</vt:lpstr>
      <vt:lpstr>Slide 49</vt:lpstr>
      <vt:lpstr>The Nuclear Spectroscopic Telescope Array</vt:lpstr>
      <vt:lpstr>Sources</vt:lpstr>
    </vt:vector>
  </TitlesOfParts>
  <Company>Caltech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Varun Bhalerao</dc:creator>
  <cp:lastModifiedBy>Varun Bhalerao</cp:lastModifiedBy>
  <cp:revision>90</cp:revision>
  <dcterms:created xsi:type="dcterms:W3CDTF">2011-09-11T14:06:21Z</dcterms:created>
  <dcterms:modified xsi:type="dcterms:W3CDTF">2011-09-11T14:17:09Z</dcterms:modified>
</cp:coreProperties>
</file>